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Titillium Web" pitchFamily="2" charset="77"/>
      <p:regular r:id="rId41"/>
      <p:bold r:id="rId42"/>
      <p:italic r:id="rId43"/>
      <p:boldItalic r:id="rId44"/>
    </p:embeddedFont>
    <p:embeddedFont>
      <p:font typeface="Titillium Web ExtraLight" pitchFamily="2" charset="77"/>
      <p:regular r:id="rId45"/>
      <p:bold r:id="rId46"/>
      <p:italic r:id="rId47"/>
      <p:boldItalic r:id="rId48"/>
    </p:embeddedFont>
    <p:embeddedFont>
      <p:font typeface="Titillium Web Light" pitchFamily="2" charset="77"/>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p:cViewPr varScale="1">
        <p:scale>
          <a:sx n="142" d="100"/>
          <a:sy n="142"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6468bd9a1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46468bd9a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49fb3b08b4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49fb3b08b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9fb3b08b4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9fb3b08b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9fb3b08b4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9fb3b08b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49fb3b08b4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49fb3b08b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it may depend from initial values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9fb3b08b4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49fb3b08b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49fb3b08b4_0_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49fb3b08b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e38b9697d3_0_9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e38b9697d3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e38b9697d3_0_9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e38b9697d3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49fb3b08b4_0_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49fb3b08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610dadfe5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610dadfe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38b9697d3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38b9697d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38b9697d3_0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38b9697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9fb3b08b4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49fb3b08b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e38b9697d3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e38b9697d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e38b9697d3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e38b9697d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 sum(a^2) and a@a.T requires to make sure the a is row-vector - see sample at the end of lesson_6_part_1_Linear_Regression_Multi_Features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e38b9697d3_0_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e38b9697d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e38b9697d3_0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e38b9697d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4610dadfe5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4610dadf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38b9697d3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38b9697d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e38b9697d3_0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e38b9697d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644ae1791_0_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644ae179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 Linear regression may bring worse results comparing with KNN but it contains just 2 params that allows to predict unseen data and thus works faster </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38b9697d3_0_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38b9697d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38b9697d3_0_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38b9697d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e38b9697d3_0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e38b9697d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e38b9697d3_0_1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e38b9697d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38b9697d3_0_1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38b9697d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94bf733f1_1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494bf733f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e38b9697d3_0_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e38b9697d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home task text is provided in handouts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e38b9697d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e38b9697d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e38b9697d3_0_1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e38b9697d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4a74d1d605_0_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4a74d1d60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49df3109e1_2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49df3109e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a74d1d605_0_8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a74d1d605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4a74d1d605_0_9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4a74d1d605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4a74d1d605_0_9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4a74d1d605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49df3109e1_2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49df3109e1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txBox="1">
            <a:spLocks noGrp="1"/>
          </p:cNvSpPr>
          <p:nvPr>
            <p:ph type="body" idx="1"/>
          </p:nvPr>
        </p:nvSpPr>
        <p:spPr>
          <a:xfrm>
            <a:off x="553650" y="4496202"/>
            <a:ext cx="80367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665" name="Google Shape;665;p1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with graphs">
  <p:cSld name="BLANK_2">
    <p:spTree>
      <p:nvGrpSpPr>
        <p:cNvPr id="1" name="Shape 668"/>
        <p:cNvGrpSpPr/>
        <p:nvPr/>
      </p:nvGrpSpPr>
      <p:grpSpPr>
        <a:xfrm>
          <a:off x="0" y="0"/>
          <a:ext cx="0" cy="0"/>
          <a:chOff x="0" y="0"/>
          <a:chExt cx="0" cy="0"/>
        </a:xfrm>
      </p:grpSpPr>
      <p:sp>
        <p:nvSpPr>
          <p:cNvPr id="669" name="Google Shape;669;p1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3"/>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Google Shape;219;p4"/>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9"/>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7" name="Google Shape;657;p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1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coursera.org/learn/machine-learning/" TargetMode="External"/><Relationship Id="rId7" Type="http://schemas.openxmlformats.org/officeDocument/2006/relationships/hyperlink" Target="https://scikit-learn.org/stable/modules/generated/sklearn.datasets.load_diabetes.html"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hyperlink" Target="https://www.youtube.com/watch?v=JvS2triCgOY" TargetMode="External"/><Relationship Id="rId5" Type="http://schemas.openxmlformats.org/officeDocument/2006/relationships/hyperlink" Target="https://www.youtube.com/watch?v=zPG4NjIkCjc" TargetMode="External"/><Relationship Id="rId4" Type="http://schemas.openxmlformats.org/officeDocument/2006/relationships/hyperlink" Target="https://www.coursera.org/learn/python-machine-learn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562450" y="0"/>
            <a:ext cx="7686000" cy="79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tillium Web Light"/>
                <a:ea typeface="Titillium Web Light"/>
                <a:cs typeface="Titillium Web Light"/>
                <a:sym typeface="Titillium Web Light"/>
              </a:rPr>
              <a:t>Data Science Camp </a:t>
            </a:r>
            <a:endParaRPr dirty="0">
              <a:latin typeface="Titillium Web Light"/>
              <a:ea typeface="Titillium Web Light"/>
              <a:cs typeface="Titillium Web Light"/>
              <a:sym typeface="Titillium Web Light"/>
            </a:endParaRPr>
          </a:p>
        </p:txBody>
      </p:sp>
      <p:sp>
        <p:nvSpPr>
          <p:cNvPr id="780" name="Google Shape;780;p1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sp>
        <p:nvSpPr>
          <p:cNvPr id="781" name="Google Shape;781;p15"/>
          <p:cNvSpPr txBox="1"/>
          <p:nvPr/>
        </p:nvSpPr>
        <p:spPr>
          <a:xfrm>
            <a:off x="562450" y="1357650"/>
            <a:ext cx="4801500" cy="220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lt1"/>
                </a:solidFill>
                <a:latin typeface="Titillium Web Light"/>
                <a:ea typeface="Titillium Web Light"/>
                <a:cs typeface="Titillium Web Light"/>
                <a:sym typeface="Titillium Web Light"/>
              </a:rPr>
              <a:t>Linear regression</a:t>
            </a:r>
            <a:endParaRPr sz="4800">
              <a:latin typeface="Titillium Web Light"/>
              <a:ea typeface="Titillium Web Light"/>
              <a:cs typeface="Titillium Web Light"/>
              <a:sym typeface="Titillium Web Light"/>
            </a:endParaRPr>
          </a:p>
        </p:txBody>
      </p:sp>
      <p:grpSp>
        <p:nvGrpSpPr>
          <p:cNvPr id="782" name="Google Shape;782;p15"/>
          <p:cNvGrpSpPr/>
          <p:nvPr/>
        </p:nvGrpSpPr>
        <p:grpSpPr>
          <a:xfrm>
            <a:off x="5809298" y="1321850"/>
            <a:ext cx="2731500" cy="2549200"/>
            <a:chOff x="5420475" y="1321850"/>
            <a:chExt cx="2731500" cy="2549200"/>
          </a:xfrm>
        </p:grpSpPr>
        <p:sp>
          <p:nvSpPr>
            <p:cNvPr id="783" name="Google Shape;783;p15"/>
            <p:cNvSpPr/>
            <p:nvPr/>
          </p:nvSpPr>
          <p:spPr>
            <a:xfrm rot="-1783380">
              <a:off x="6622335" y="2672158"/>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4" name="Google Shape;784;p15"/>
            <p:cNvSpPr/>
            <p:nvPr/>
          </p:nvSpPr>
          <p:spPr>
            <a:xfrm rot="-1783380">
              <a:off x="6217573" y="3304508"/>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5" name="Google Shape;785;p15"/>
            <p:cNvSpPr/>
            <p:nvPr/>
          </p:nvSpPr>
          <p:spPr>
            <a:xfrm rot="-1783380">
              <a:off x="6999509" y="2955670"/>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6" name="Google Shape;786;p15"/>
            <p:cNvSpPr/>
            <p:nvPr/>
          </p:nvSpPr>
          <p:spPr>
            <a:xfrm rot="-1783380">
              <a:off x="7317582" y="1812992"/>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7" name="Google Shape;787;p15"/>
            <p:cNvSpPr/>
            <p:nvPr/>
          </p:nvSpPr>
          <p:spPr>
            <a:xfrm rot="-1783380">
              <a:off x="6181488" y="2715497"/>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8" name="Google Shape;788;p15"/>
            <p:cNvSpPr/>
            <p:nvPr/>
          </p:nvSpPr>
          <p:spPr>
            <a:xfrm rot="-1783380">
              <a:off x="5835899" y="3253216"/>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89" name="Google Shape;789;p15"/>
            <p:cNvSpPr/>
            <p:nvPr/>
          </p:nvSpPr>
          <p:spPr>
            <a:xfrm rot="-1783380">
              <a:off x="5863465" y="2811185"/>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0" name="Google Shape;790;p15"/>
            <p:cNvSpPr/>
            <p:nvPr/>
          </p:nvSpPr>
          <p:spPr>
            <a:xfrm rot="-1783380">
              <a:off x="6297576" y="2271033"/>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1" name="Google Shape;791;p15"/>
            <p:cNvSpPr/>
            <p:nvPr/>
          </p:nvSpPr>
          <p:spPr>
            <a:xfrm rot="-1783380">
              <a:off x="6709382" y="2351597"/>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2" name="Google Shape;792;p15"/>
            <p:cNvSpPr/>
            <p:nvPr/>
          </p:nvSpPr>
          <p:spPr>
            <a:xfrm rot="-1783380">
              <a:off x="6299039" y="2986084"/>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rgbClr val="FFFFFF"/>
                </a:solidFill>
                <a:latin typeface="Titillium Web"/>
                <a:ea typeface="Titillium Web"/>
                <a:cs typeface="Titillium Web"/>
                <a:sym typeface="Titillium Web"/>
              </a:endParaRPr>
            </a:p>
          </p:txBody>
        </p:sp>
        <p:sp>
          <p:nvSpPr>
            <p:cNvPr id="793" name="Google Shape;793;p15"/>
            <p:cNvSpPr/>
            <p:nvPr/>
          </p:nvSpPr>
          <p:spPr>
            <a:xfrm rot="-1783380">
              <a:off x="7049383" y="2484355"/>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4" name="Google Shape;794;p15"/>
            <p:cNvSpPr/>
            <p:nvPr/>
          </p:nvSpPr>
          <p:spPr>
            <a:xfrm rot="-1783380">
              <a:off x="6908583" y="2013037"/>
              <a:ext cx="97417" cy="96787"/>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5" name="Google Shape;795;p15"/>
            <p:cNvSpPr/>
            <p:nvPr/>
          </p:nvSpPr>
          <p:spPr>
            <a:xfrm rot="5408112" flipH="1">
              <a:off x="4186821" y="2566100"/>
              <a:ext cx="2542807" cy="54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6" name="Google Shape;796;p15"/>
            <p:cNvSpPr/>
            <p:nvPr/>
          </p:nvSpPr>
          <p:spPr>
            <a:xfrm rot="-10792071" flipH="1">
              <a:off x="5420471" y="3813600"/>
              <a:ext cx="2731507" cy="54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797" name="Google Shape;797;p15"/>
            <p:cNvSpPr/>
            <p:nvPr/>
          </p:nvSpPr>
          <p:spPr>
            <a:xfrm rot="8107976" flipH="1">
              <a:off x="5202297" y="2580428"/>
              <a:ext cx="2925733" cy="44548"/>
            </a:xfrm>
            <a:prstGeom prst="roundRect">
              <a:avLst>
                <a:gd name="adj" fmla="val 50000"/>
              </a:avLst>
            </a:prstGeom>
            <a:solidFill>
              <a:srgbClr val="FF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highlight>
                  <a:srgbClr val="FFFFFF"/>
                </a:highlight>
                <a:latin typeface="Titillium Web"/>
                <a:ea typeface="Titillium Web"/>
                <a:cs typeface="Titillium Web"/>
                <a:sym typeface="Titillium Web"/>
              </a:endParaRPr>
            </a:p>
          </p:txBody>
        </p:sp>
        <p:cxnSp>
          <p:nvCxnSpPr>
            <p:cNvPr id="798" name="Google Shape;798;p15"/>
            <p:cNvCxnSpPr/>
            <p:nvPr/>
          </p:nvCxnSpPr>
          <p:spPr>
            <a:xfrm>
              <a:off x="5463253" y="1838600"/>
              <a:ext cx="83400" cy="0"/>
            </a:xfrm>
            <a:prstGeom prst="straightConnector1">
              <a:avLst/>
            </a:prstGeom>
            <a:noFill/>
            <a:ln w="38100" cap="flat" cmpd="sng">
              <a:solidFill>
                <a:srgbClr val="FFFFFF"/>
              </a:solidFill>
              <a:prstDash val="solid"/>
              <a:round/>
              <a:headEnd type="none" w="med" len="med"/>
              <a:tailEnd type="none" w="med" len="med"/>
            </a:ln>
          </p:spPr>
        </p:cxnSp>
        <p:cxnSp>
          <p:nvCxnSpPr>
            <p:cNvPr id="799" name="Google Shape;799;p15"/>
            <p:cNvCxnSpPr/>
            <p:nvPr/>
          </p:nvCxnSpPr>
          <p:spPr>
            <a:xfrm>
              <a:off x="5456105" y="2341610"/>
              <a:ext cx="83400" cy="0"/>
            </a:xfrm>
            <a:prstGeom prst="straightConnector1">
              <a:avLst/>
            </a:prstGeom>
            <a:noFill/>
            <a:ln w="38100" cap="flat" cmpd="sng">
              <a:solidFill>
                <a:srgbClr val="FFFFFF"/>
              </a:solidFill>
              <a:prstDash val="solid"/>
              <a:round/>
              <a:headEnd type="none" w="med" len="med"/>
              <a:tailEnd type="none" w="med" len="med"/>
            </a:ln>
          </p:spPr>
        </p:cxnSp>
        <p:cxnSp>
          <p:nvCxnSpPr>
            <p:cNvPr id="800" name="Google Shape;800;p15"/>
            <p:cNvCxnSpPr/>
            <p:nvPr/>
          </p:nvCxnSpPr>
          <p:spPr>
            <a:xfrm>
              <a:off x="5463253" y="2829200"/>
              <a:ext cx="83400" cy="0"/>
            </a:xfrm>
            <a:prstGeom prst="straightConnector1">
              <a:avLst/>
            </a:prstGeom>
            <a:noFill/>
            <a:ln w="38100" cap="flat" cmpd="sng">
              <a:solidFill>
                <a:srgbClr val="FFFFFF"/>
              </a:solidFill>
              <a:prstDash val="solid"/>
              <a:round/>
              <a:headEnd type="none" w="med" len="med"/>
              <a:tailEnd type="none" w="med" len="med"/>
            </a:ln>
          </p:spPr>
        </p:cxnSp>
        <p:cxnSp>
          <p:nvCxnSpPr>
            <p:cNvPr id="801" name="Google Shape;801;p15"/>
            <p:cNvCxnSpPr/>
            <p:nvPr/>
          </p:nvCxnSpPr>
          <p:spPr>
            <a:xfrm>
              <a:off x="5463253" y="3301820"/>
              <a:ext cx="83400" cy="0"/>
            </a:xfrm>
            <a:prstGeom prst="straightConnector1">
              <a:avLst/>
            </a:prstGeom>
            <a:noFill/>
            <a:ln w="38100" cap="flat" cmpd="sng">
              <a:solidFill>
                <a:srgbClr val="FFFFFF"/>
              </a:solidFill>
              <a:prstDash val="solid"/>
              <a:round/>
              <a:headEnd type="none" w="med" len="med"/>
              <a:tailEnd type="none" w="med" len="med"/>
            </a:ln>
          </p:spPr>
        </p:cxnSp>
        <p:cxnSp>
          <p:nvCxnSpPr>
            <p:cNvPr id="802" name="Google Shape;802;p15"/>
            <p:cNvCxnSpPr/>
            <p:nvPr/>
          </p:nvCxnSpPr>
          <p:spPr>
            <a:xfrm rot="10800000">
              <a:off x="5971535" y="3745692"/>
              <a:ext cx="2100" cy="96900"/>
            </a:xfrm>
            <a:prstGeom prst="straightConnector1">
              <a:avLst/>
            </a:prstGeom>
            <a:noFill/>
            <a:ln w="38100" cap="flat" cmpd="sng">
              <a:solidFill>
                <a:srgbClr val="FFFFFF"/>
              </a:solidFill>
              <a:prstDash val="solid"/>
              <a:round/>
              <a:headEnd type="none" w="med" len="med"/>
              <a:tailEnd type="none" w="med" len="med"/>
            </a:ln>
          </p:spPr>
        </p:cxnSp>
        <p:cxnSp>
          <p:nvCxnSpPr>
            <p:cNvPr id="803" name="Google Shape;803;p15"/>
            <p:cNvCxnSpPr/>
            <p:nvPr/>
          </p:nvCxnSpPr>
          <p:spPr>
            <a:xfrm rot="10800000">
              <a:off x="6449188" y="3744530"/>
              <a:ext cx="2100" cy="96900"/>
            </a:xfrm>
            <a:prstGeom prst="straightConnector1">
              <a:avLst/>
            </a:prstGeom>
            <a:noFill/>
            <a:ln w="38100" cap="flat" cmpd="sng">
              <a:solidFill>
                <a:srgbClr val="FFFFFF"/>
              </a:solidFill>
              <a:prstDash val="solid"/>
              <a:round/>
              <a:headEnd type="none" w="med" len="med"/>
              <a:tailEnd type="none" w="med" len="med"/>
            </a:ln>
          </p:spPr>
        </p:cxnSp>
        <p:cxnSp>
          <p:nvCxnSpPr>
            <p:cNvPr id="804" name="Google Shape;804;p15"/>
            <p:cNvCxnSpPr/>
            <p:nvPr/>
          </p:nvCxnSpPr>
          <p:spPr>
            <a:xfrm rot="10800000">
              <a:off x="6939117" y="3745692"/>
              <a:ext cx="2100" cy="96900"/>
            </a:xfrm>
            <a:prstGeom prst="straightConnector1">
              <a:avLst/>
            </a:prstGeom>
            <a:noFill/>
            <a:ln w="38100" cap="flat" cmpd="sng">
              <a:solidFill>
                <a:srgbClr val="FFFFFF"/>
              </a:solidFill>
              <a:prstDash val="solid"/>
              <a:round/>
              <a:headEnd type="none" w="med" len="med"/>
              <a:tailEnd type="none" w="med" len="med"/>
            </a:ln>
          </p:spPr>
        </p:cxnSp>
        <p:cxnSp>
          <p:nvCxnSpPr>
            <p:cNvPr id="805" name="Google Shape;805;p15"/>
            <p:cNvCxnSpPr/>
            <p:nvPr/>
          </p:nvCxnSpPr>
          <p:spPr>
            <a:xfrm rot="10800000">
              <a:off x="7419335" y="3745692"/>
              <a:ext cx="2100" cy="96900"/>
            </a:xfrm>
            <a:prstGeom prst="straightConnector1">
              <a:avLst/>
            </a:prstGeom>
            <a:noFill/>
            <a:ln w="38100" cap="flat" cmpd="sng">
              <a:solidFill>
                <a:srgbClr val="FFFFFF"/>
              </a:solidFill>
              <a:prstDash val="solid"/>
              <a:round/>
              <a:headEnd type="none" w="med" len="med"/>
              <a:tailEnd type="none" w="med" len="med"/>
            </a:ln>
          </p:spPr>
        </p:cxnSp>
        <p:cxnSp>
          <p:nvCxnSpPr>
            <p:cNvPr id="806" name="Google Shape;806;p15"/>
            <p:cNvCxnSpPr/>
            <p:nvPr/>
          </p:nvCxnSpPr>
          <p:spPr>
            <a:xfrm rot="10800000">
              <a:off x="7884132" y="3745918"/>
              <a:ext cx="2100" cy="96900"/>
            </a:xfrm>
            <a:prstGeom prst="straightConnector1">
              <a:avLst/>
            </a:prstGeom>
            <a:noFill/>
            <a:ln w="38100" cap="flat" cmpd="sng">
              <a:solidFill>
                <a:srgbClr val="FFFF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2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95" name="Google Shape;895;p24"/>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Gradient Descent Visualization</a:t>
            </a:r>
            <a:endParaRPr/>
          </a:p>
        </p:txBody>
      </p:sp>
      <p:pic>
        <p:nvPicPr>
          <p:cNvPr id="896" name="Google Shape;896;p24"/>
          <p:cNvPicPr preferRelativeResize="0"/>
          <p:nvPr/>
        </p:nvPicPr>
        <p:blipFill>
          <a:blip r:embed="rId3">
            <a:alphaModFix/>
          </a:blip>
          <a:stretch>
            <a:fillRect/>
          </a:stretch>
        </p:blipFill>
        <p:spPr>
          <a:xfrm>
            <a:off x="829975" y="816975"/>
            <a:ext cx="7505401" cy="393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2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902" name="Google Shape;902;p25"/>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Gradient Descent Visualization</a:t>
            </a:r>
            <a:endParaRPr/>
          </a:p>
        </p:txBody>
      </p:sp>
      <p:pic>
        <p:nvPicPr>
          <p:cNvPr id="903" name="Google Shape;903;p25"/>
          <p:cNvPicPr preferRelativeResize="0"/>
          <p:nvPr/>
        </p:nvPicPr>
        <p:blipFill>
          <a:blip r:embed="rId3">
            <a:alphaModFix/>
          </a:blip>
          <a:stretch>
            <a:fillRect/>
          </a:stretch>
        </p:blipFill>
        <p:spPr>
          <a:xfrm>
            <a:off x="826125" y="868800"/>
            <a:ext cx="7439752" cy="388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909" name="Google Shape;909;p26"/>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Gradient Descent Visualization</a:t>
            </a:r>
            <a:endParaRPr/>
          </a:p>
        </p:txBody>
      </p:sp>
      <p:pic>
        <p:nvPicPr>
          <p:cNvPr id="910" name="Google Shape;910;p26"/>
          <p:cNvPicPr preferRelativeResize="0"/>
          <p:nvPr/>
        </p:nvPicPr>
        <p:blipFill>
          <a:blip r:embed="rId3">
            <a:alphaModFix/>
          </a:blip>
          <a:stretch>
            <a:fillRect/>
          </a:stretch>
        </p:blipFill>
        <p:spPr>
          <a:xfrm>
            <a:off x="800175" y="842875"/>
            <a:ext cx="7490401" cy="391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2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916" name="Google Shape;916;p27"/>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Gradient Descent Visualization</a:t>
            </a:r>
            <a:endParaRPr/>
          </a:p>
        </p:txBody>
      </p:sp>
      <p:pic>
        <p:nvPicPr>
          <p:cNvPr id="917" name="Google Shape;917;p27"/>
          <p:cNvPicPr preferRelativeResize="0"/>
          <p:nvPr/>
        </p:nvPicPr>
        <p:blipFill>
          <a:blip r:embed="rId3">
            <a:alphaModFix/>
          </a:blip>
          <a:stretch>
            <a:fillRect/>
          </a:stretch>
        </p:blipFill>
        <p:spPr>
          <a:xfrm>
            <a:off x="739675" y="855825"/>
            <a:ext cx="7590977" cy="3968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2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923" name="Google Shape;923;p28"/>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Gradient Descent Visualization</a:t>
            </a:r>
            <a:endParaRPr/>
          </a:p>
        </p:txBody>
      </p:sp>
      <p:pic>
        <p:nvPicPr>
          <p:cNvPr id="924" name="Google Shape;924;p28"/>
          <p:cNvPicPr preferRelativeResize="0"/>
          <p:nvPr/>
        </p:nvPicPr>
        <p:blipFill>
          <a:blip r:embed="rId3">
            <a:alphaModFix/>
          </a:blip>
          <a:stretch>
            <a:fillRect/>
          </a:stretch>
        </p:blipFill>
        <p:spPr>
          <a:xfrm>
            <a:off x="800200" y="855850"/>
            <a:ext cx="7530449" cy="391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2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930" name="Google Shape;930;p29"/>
          <p:cNvSpPr txBox="1">
            <a:spLocks noGrp="1"/>
          </p:cNvSpPr>
          <p:nvPr>
            <p:ph type="title"/>
          </p:nvPr>
        </p:nvSpPr>
        <p:spPr>
          <a:xfrm>
            <a:off x="729000" y="76199"/>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Derivatives In Gradient Descent </a:t>
            </a:r>
            <a:endParaRPr/>
          </a:p>
        </p:txBody>
      </p:sp>
      <p:sp>
        <p:nvSpPr>
          <p:cNvPr id="931" name="Google Shape;931;p29"/>
          <p:cNvSpPr/>
          <p:nvPr/>
        </p:nvSpPr>
        <p:spPr>
          <a:xfrm>
            <a:off x="5894951" y="2370926"/>
            <a:ext cx="1227198" cy="117714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29"/>
          <p:cNvGrpSpPr/>
          <p:nvPr/>
        </p:nvGrpSpPr>
        <p:grpSpPr>
          <a:xfrm>
            <a:off x="5234649" y="3853658"/>
            <a:ext cx="1061650" cy="749832"/>
            <a:chOff x="5247525" y="3007275"/>
            <a:chExt cx="517575" cy="384825"/>
          </a:xfrm>
        </p:grpSpPr>
        <p:sp>
          <p:nvSpPr>
            <p:cNvPr id="933" name="Google Shape;933;p2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29"/>
          <p:cNvSpPr/>
          <p:nvPr/>
        </p:nvSpPr>
        <p:spPr>
          <a:xfrm>
            <a:off x="7587051" y="1854275"/>
            <a:ext cx="665875" cy="63328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7587050" y="3990425"/>
            <a:ext cx="497456" cy="476309"/>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8084500" y="1020475"/>
            <a:ext cx="497456" cy="476309"/>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8" name="Google Shape;938;p29"/>
          <p:cNvPicPr preferRelativeResize="0"/>
          <p:nvPr/>
        </p:nvPicPr>
        <p:blipFill>
          <a:blip r:embed="rId3">
            <a:alphaModFix/>
          </a:blip>
          <a:stretch>
            <a:fillRect/>
          </a:stretch>
        </p:blipFill>
        <p:spPr>
          <a:xfrm>
            <a:off x="409500" y="945000"/>
            <a:ext cx="6404649" cy="365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16</a:t>
            </a:fld>
            <a:endParaRPr/>
          </a:p>
        </p:txBody>
      </p:sp>
      <p:sp>
        <p:nvSpPr>
          <p:cNvPr id="944" name="Google Shape;944;p30"/>
          <p:cNvSpPr txBox="1">
            <a:spLocks noGrp="1"/>
          </p:cNvSpPr>
          <p:nvPr>
            <p:ph type="title"/>
          </p:nvPr>
        </p:nvSpPr>
        <p:spPr>
          <a:xfrm>
            <a:off x="730200" y="1049400"/>
            <a:ext cx="4206000" cy="34074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For linear regression the surface is convex and always  has only one global minimum</a:t>
            </a:r>
            <a:endParaRPr sz="2400">
              <a:latin typeface="Titillium Web Light"/>
              <a:ea typeface="Titillium Web Light"/>
              <a:cs typeface="Titillium Web Light"/>
              <a:sym typeface="Titillium Web Light"/>
            </a:endParaRPr>
          </a:p>
          <a:p>
            <a:pPr marL="0" lvl="0" indent="0" algn="l" rtl="0">
              <a:spcBef>
                <a:spcPts val="0"/>
              </a:spcBef>
              <a:spcAft>
                <a:spcPts val="0"/>
              </a:spcAft>
              <a:buNone/>
            </a:pPr>
            <a:endParaRPr sz="2400">
              <a:latin typeface="Titillium Web Light"/>
              <a:ea typeface="Titillium Web Light"/>
              <a:cs typeface="Titillium Web Light"/>
              <a:sym typeface="Titillium Web Light"/>
            </a:endParaRPr>
          </a:p>
          <a:p>
            <a:pPr marL="0" lvl="0" indent="0" algn="l" rtl="0">
              <a:spcBef>
                <a:spcPts val="0"/>
              </a:spcBef>
              <a:spcAft>
                <a:spcPts val="0"/>
              </a:spcAft>
              <a:buNone/>
            </a:pPr>
            <a:r>
              <a:rPr lang="en" sz="2400">
                <a:latin typeface="Titillium Web Light"/>
                <a:ea typeface="Titillium Web Light"/>
                <a:cs typeface="Titillium Web Light"/>
                <a:sym typeface="Titillium Web Light"/>
              </a:rPr>
              <a:t>The described approach also called Batch Gradient descent that means to consider ALL samples at every iteration</a:t>
            </a:r>
            <a:endParaRPr sz="2400">
              <a:latin typeface="Titillium Web Light"/>
              <a:ea typeface="Titillium Web Light"/>
              <a:cs typeface="Titillium Web Light"/>
              <a:sym typeface="Titillium Web Light"/>
            </a:endParaRPr>
          </a:p>
          <a:p>
            <a:pPr marL="0" lvl="0" indent="0" algn="l" rtl="0">
              <a:spcBef>
                <a:spcPts val="0"/>
              </a:spcBef>
              <a:spcAft>
                <a:spcPts val="0"/>
              </a:spcAft>
              <a:buNone/>
            </a:pPr>
            <a:endParaRPr sz="2400">
              <a:latin typeface="Titillium Web Light"/>
              <a:ea typeface="Titillium Web Light"/>
              <a:cs typeface="Titillium Web Light"/>
              <a:sym typeface="Titillium Web Light"/>
            </a:endParaRPr>
          </a:p>
        </p:txBody>
      </p:sp>
      <p:sp>
        <p:nvSpPr>
          <p:cNvPr id="945" name="Google Shape;945;p30"/>
          <p:cNvSpPr txBox="1">
            <a:spLocks noGrp="1"/>
          </p:cNvSpPr>
          <p:nvPr>
            <p:ph type="title"/>
          </p:nvPr>
        </p:nvSpPr>
        <p:spPr>
          <a:xfrm>
            <a:off x="259500" y="228600"/>
            <a:ext cx="47544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 comments</a:t>
            </a:r>
            <a:endParaRPr/>
          </a:p>
        </p:txBody>
      </p:sp>
      <p:pic>
        <p:nvPicPr>
          <p:cNvPr id="946" name="Google Shape;946;p30"/>
          <p:cNvPicPr preferRelativeResize="0"/>
          <p:nvPr/>
        </p:nvPicPr>
        <p:blipFill>
          <a:blip r:embed="rId3">
            <a:alphaModFix/>
          </a:blip>
          <a:stretch>
            <a:fillRect/>
          </a:stretch>
        </p:blipFill>
        <p:spPr>
          <a:xfrm>
            <a:off x="5511550" y="880200"/>
            <a:ext cx="3075025" cy="21994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952" name="Google Shape;952;p3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t>
            </a:r>
            <a:r>
              <a:rPr lang="en">
                <a:solidFill>
                  <a:schemeClr val="lt1"/>
                </a:solidFill>
              </a:rPr>
              <a:t>eatures </a:t>
            </a:r>
            <a:r>
              <a:rPr lang="en"/>
              <a:t>Normalization </a:t>
            </a:r>
            <a:endParaRPr/>
          </a:p>
        </p:txBody>
      </p:sp>
      <p:sp>
        <p:nvSpPr>
          <p:cNvPr id="953" name="Google Shape;953;p31"/>
          <p:cNvSpPr txBox="1">
            <a:spLocks noGrp="1"/>
          </p:cNvSpPr>
          <p:nvPr>
            <p:ph type="body" idx="4294967295"/>
          </p:nvPr>
        </p:nvSpPr>
        <p:spPr>
          <a:xfrm>
            <a:off x="293750" y="806900"/>
            <a:ext cx="3606000" cy="240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StandardScaler (* works better)</a:t>
            </a:r>
            <a:endParaRPr sz="1800"/>
          </a:p>
          <a:p>
            <a:pPr marL="0" lvl="0" indent="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Clr>
                <a:schemeClr val="dk1"/>
              </a:buClr>
              <a:buSzPts val="1100"/>
              <a:buFont typeface="Arial"/>
              <a:buNone/>
            </a:pPr>
            <a:r>
              <a:rPr lang="en" sz="1800"/>
              <a:t>MinMaxScaler</a:t>
            </a:r>
            <a:endParaRPr sz="1800"/>
          </a:p>
          <a:p>
            <a:pPr marL="0" lvl="0" indent="0" algn="l" rtl="0">
              <a:spcBef>
                <a:spcPts val="600"/>
              </a:spcBef>
              <a:spcAft>
                <a:spcPts val="0"/>
              </a:spcAft>
              <a:buClr>
                <a:schemeClr val="dk1"/>
              </a:buClr>
              <a:buSzPts val="1100"/>
              <a:buFont typeface="Arial"/>
              <a:buNone/>
            </a:pPr>
            <a:endParaRPr sz="1800"/>
          </a:p>
          <a:p>
            <a:pPr marL="0" lvl="0" indent="0" algn="l" rtl="0">
              <a:spcBef>
                <a:spcPts val="600"/>
              </a:spcBef>
              <a:spcAft>
                <a:spcPts val="0"/>
              </a:spcAft>
              <a:buNone/>
            </a:pPr>
            <a:endParaRPr/>
          </a:p>
        </p:txBody>
      </p:sp>
      <p:sp>
        <p:nvSpPr>
          <p:cNvPr id="954" name="Google Shape;954;p31"/>
          <p:cNvSpPr/>
          <p:nvPr/>
        </p:nvSpPr>
        <p:spPr>
          <a:xfrm>
            <a:off x="4529300" y="806900"/>
            <a:ext cx="4317000" cy="24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from sklearn.preprocessing import StandardScaler</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scaler = StandardScaler()</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X_train_scaled= scaler.fit_transform(X_train)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a:solidFill>
                  <a:schemeClr val="dk1"/>
                </a:solidFill>
              </a:rPr>
              <a:t>X_test_scaled= scaler.transform(X_test)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from sklearn.preprocessing import MinMaxScaler</a:t>
            </a:r>
            <a:endParaRPr/>
          </a:p>
          <a:p>
            <a:pPr marL="0" lvl="0" indent="0" algn="l" rtl="0">
              <a:spcBef>
                <a:spcPts val="0"/>
              </a:spcBef>
              <a:spcAft>
                <a:spcPts val="0"/>
              </a:spcAft>
              <a:buNone/>
            </a:pPr>
            <a:r>
              <a:rPr lang="en"/>
              <a:t>...</a:t>
            </a:r>
            <a:endParaRPr/>
          </a:p>
        </p:txBody>
      </p:sp>
      <p:pic>
        <p:nvPicPr>
          <p:cNvPr id="955" name="Google Shape;955;p31"/>
          <p:cNvPicPr preferRelativeResize="0"/>
          <p:nvPr/>
        </p:nvPicPr>
        <p:blipFill>
          <a:blip r:embed="rId3">
            <a:alphaModFix/>
          </a:blip>
          <a:stretch>
            <a:fillRect/>
          </a:stretch>
        </p:blipFill>
        <p:spPr>
          <a:xfrm>
            <a:off x="427773" y="3301325"/>
            <a:ext cx="3241995" cy="1261225"/>
          </a:xfrm>
          <a:prstGeom prst="rect">
            <a:avLst/>
          </a:prstGeom>
          <a:noFill/>
          <a:ln>
            <a:noFill/>
          </a:ln>
        </p:spPr>
      </p:pic>
      <p:pic>
        <p:nvPicPr>
          <p:cNvPr id="956" name="Google Shape;956;p31"/>
          <p:cNvPicPr preferRelativeResize="0"/>
          <p:nvPr/>
        </p:nvPicPr>
        <p:blipFill>
          <a:blip r:embed="rId4">
            <a:alphaModFix/>
          </a:blip>
          <a:stretch>
            <a:fillRect/>
          </a:stretch>
        </p:blipFill>
        <p:spPr>
          <a:xfrm>
            <a:off x="427775" y="1378252"/>
            <a:ext cx="2215225" cy="1261225"/>
          </a:xfrm>
          <a:prstGeom prst="rect">
            <a:avLst/>
          </a:prstGeom>
          <a:noFill/>
          <a:ln>
            <a:noFill/>
          </a:ln>
        </p:spPr>
      </p:pic>
      <p:sp>
        <p:nvSpPr>
          <p:cNvPr id="957" name="Google Shape;957;p31"/>
          <p:cNvSpPr/>
          <p:nvPr/>
        </p:nvSpPr>
        <p:spPr>
          <a:xfrm>
            <a:off x="7921652" y="3753300"/>
            <a:ext cx="795072" cy="71638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txBox="1">
            <a:spLocks noGrp="1"/>
          </p:cNvSpPr>
          <p:nvPr>
            <p:ph type="title"/>
          </p:nvPr>
        </p:nvSpPr>
        <p:spPr>
          <a:xfrm>
            <a:off x="4529450" y="3572375"/>
            <a:ext cx="3542100" cy="8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May even not converge without normalizing  </a:t>
            </a:r>
            <a:endParaRPr sz="2400">
              <a:latin typeface="Titillium Web Light"/>
              <a:ea typeface="Titillium Web Light"/>
              <a:cs typeface="Titillium Web Light"/>
              <a:sym typeface="Titillium Web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2"/>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Check the process converges</a:t>
            </a:r>
            <a:endParaRPr/>
          </a:p>
        </p:txBody>
      </p:sp>
      <p:sp>
        <p:nvSpPr>
          <p:cNvPr id="964" name="Google Shape;964;p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965" name="Google Shape;965;p32"/>
          <p:cNvSpPr txBox="1">
            <a:spLocks noGrp="1"/>
          </p:cNvSpPr>
          <p:nvPr>
            <p:ph type="body" idx="4294967295"/>
          </p:nvPr>
        </p:nvSpPr>
        <p:spPr>
          <a:xfrm>
            <a:off x="457600" y="3403650"/>
            <a:ext cx="7884600" cy="124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If 	  is sufficiently small, Cost function should decrease at every iteration</a:t>
            </a:r>
            <a:endParaRPr sz="1800"/>
          </a:p>
          <a:p>
            <a:pPr marL="0" lvl="0" indent="0" algn="l" rtl="0">
              <a:spcBef>
                <a:spcPts val="600"/>
              </a:spcBef>
              <a:spcAft>
                <a:spcPts val="0"/>
              </a:spcAft>
              <a:buClr>
                <a:schemeClr val="dk1"/>
              </a:buClr>
              <a:buSzPts val="1100"/>
              <a:buFont typeface="Arial"/>
              <a:buNone/>
            </a:pPr>
            <a:r>
              <a:rPr lang="en" sz="1800"/>
              <a:t>Small 	- slow convergence, large	   - may not converge. </a:t>
            </a:r>
            <a:endParaRPr sz="1800"/>
          </a:p>
          <a:p>
            <a:pPr marL="0" lvl="0" indent="0" algn="l" rtl="0">
              <a:lnSpc>
                <a:spcPct val="115000"/>
              </a:lnSpc>
              <a:spcBef>
                <a:spcPts val="1000"/>
              </a:spcBef>
              <a:spcAft>
                <a:spcPts val="0"/>
              </a:spcAft>
              <a:buClr>
                <a:schemeClr val="dk1"/>
              </a:buClr>
              <a:buSzPts val="1100"/>
              <a:buFont typeface="Arial"/>
              <a:buNone/>
            </a:pPr>
            <a:r>
              <a:rPr lang="en" sz="1800"/>
              <a:t>Try  	      in [0.001, </a:t>
            </a:r>
            <a:r>
              <a:rPr lang="en" sz="1800">
                <a:solidFill>
                  <a:srgbClr val="B7B7B7"/>
                </a:solidFill>
              </a:rPr>
              <a:t>0.003</a:t>
            </a:r>
            <a:r>
              <a:rPr lang="en" sz="1800">
                <a:solidFill>
                  <a:schemeClr val="lt1"/>
                </a:solidFill>
              </a:rPr>
              <a:t>,</a:t>
            </a:r>
            <a:r>
              <a:rPr lang="en" sz="1800"/>
              <a:t> 0.01, </a:t>
            </a:r>
            <a:r>
              <a:rPr lang="en" sz="1800">
                <a:solidFill>
                  <a:srgbClr val="B7B7B7"/>
                </a:solidFill>
              </a:rPr>
              <a:t>0.03</a:t>
            </a:r>
            <a:r>
              <a:rPr lang="en" sz="1800">
                <a:solidFill>
                  <a:schemeClr val="lt1"/>
                </a:solidFill>
              </a:rPr>
              <a:t>,</a:t>
            </a:r>
            <a:r>
              <a:rPr lang="en" sz="1800"/>
              <a:t> 0.1, </a:t>
            </a:r>
            <a:r>
              <a:rPr lang="en" sz="1800">
                <a:solidFill>
                  <a:srgbClr val="B7B7B7"/>
                </a:solidFill>
              </a:rPr>
              <a:t>0.3</a:t>
            </a:r>
            <a:r>
              <a:rPr lang="en" sz="1800">
                <a:solidFill>
                  <a:schemeClr val="lt1"/>
                </a:solidFill>
              </a:rPr>
              <a:t>, </a:t>
            </a:r>
            <a:r>
              <a:rPr lang="en" sz="1800"/>
              <a:t>1.0, </a:t>
            </a:r>
            <a:r>
              <a:rPr lang="en" sz="1800">
                <a:solidFill>
                  <a:srgbClr val="B7B7B7"/>
                </a:solidFill>
              </a:rPr>
              <a:t>3</a:t>
            </a:r>
            <a:r>
              <a:rPr lang="en" sz="1800"/>
              <a:t>, 10 ...] </a:t>
            </a:r>
            <a:endParaRPr sz="1800"/>
          </a:p>
          <a:p>
            <a:pPr marL="0" lvl="0" indent="0" algn="l" rtl="0">
              <a:spcBef>
                <a:spcPts val="600"/>
              </a:spcBef>
              <a:spcAft>
                <a:spcPts val="0"/>
              </a:spcAft>
              <a:buNone/>
            </a:pPr>
            <a:endParaRPr/>
          </a:p>
        </p:txBody>
      </p:sp>
      <p:pic>
        <p:nvPicPr>
          <p:cNvPr id="966" name="Google Shape;966;p32"/>
          <p:cNvPicPr preferRelativeResize="0"/>
          <p:nvPr/>
        </p:nvPicPr>
        <p:blipFill>
          <a:blip r:embed="rId3">
            <a:alphaModFix/>
          </a:blip>
          <a:stretch>
            <a:fillRect/>
          </a:stretch>
        </p:blipFill>
        <p:spPr>
          <a:xfrm>
            <a:off x="1064059" y="3807385"/>
            <a:ext cx="335975" cy="495966"/>
          </a:xfrm>
          <a:prstGeom prst="rect">
            <a:avLst/>
          </a:prstGeom>
          <a:noFill/>
          <a:ln>
            <a:noFill/>
          </a:ln>
        </p:spPr>
      </p:pic>
      <p:pic>
        <p:nvPicPr>
          <p:cNvPr id="967" name="Google Shape;967;p32"/>
          <p:cNvPicPr preferRelativeResize="0"/>
          <p:nvPr/>
        </p:nvPicPr>
        <p:blipFill>
          <a:blip r:embed="rId3">
            <a:alphaModFix/>
          </a:blip>
          <a:stretch>
            <a:fillRect/>
          </a:stretch>
        </p:blipFill>
        <p:spPr>
          <a:xfrm>
            <a:off x="3951549" y="3807373"/>
            <a:ext cx="335975" cy="495966"/>
          </a:xfrm>
          <a:prstGeom prst="rect">
            <a:avLst/>
          </a:prstGeom>
          <a:noFill/>
          <a:ln>
            <a:noFill/>
          </a:ln>
        </p:spPr>
      </p:pic>
      <p:pic>
        <p:nvPicPr>
          <p:cNvPr id="968" name="Google Shape;968;p32"/>
          <p:cNvPicPr preferRelativeResize="0"/>
          <p:nvPr/>
        </p:nvPicPr>
        <p:blipFill>
          <a:blip r:embed="rId3">
            <a:alphaModFix/>
          </a:blip>
          <a:stretch>
            <a:fillRect/>
          </a:stretch>
        </p:blipFill>
        <p:spPr>
          <a:xfrm>
            <a:off x="874565" y="4218330"/>
            <a:ext cx="335975" cy="495966"/>
          </a:xfrm>
          <a:prstGeom prst="rect">
            <a:avLst/>
          </a:prstGeom>
          <a:noFill/>
          <a:ln>
            <a:noFill/>
          </a:ln>
        </p:spPr>
      </p:pic>
      <p:pic>
        <p:nvPicPr>
          <p:cNvPr id="969" name="Google Shape;969;p32"/>
          <p:cNvPicPr preferRelativeResize="0"/>
          <p:nvPr/>
        </p:nvPicPr>
        <p:blipFill>
          <a:blip r:embed="rId3">
            <a:alphaModFix/>
          </a:blip>
          <a:stretch>
            <a:fillRect/>
          </a:stretch>
        </p:blipFill>
        <p:spPr>
          <a:xfrm>
            <a:off x="683052" y="3449214"/>
            <a:ext cx="335956" cy="495938"/>
          </a:xfrm>
          <a:prstGeom prst="rect">
            <a:avLst/>
          </a:prstGeom>
          <a:noFill/>
          <a:ln>
            <a:noFill/>
          </a:ln>
        </p:spPr>
      </p:pic>
      <p:pic>
        <p:nvPicPr>
          <p:cNvPr id="970" name="Google Shape;970;p32"/>
          <p:cNvPicPr preferRelativeResize="0"/>
          <p:nvPr/>
        </p:nvPicPr>
        <p:blipFill>
          <a:blip r:embed="rId4">
            <a:alphaModFix/>
          </a:blip>
          <a:stretch>
            <a:fillRect/>
          </a:stretch>
        </p:blipFill>
        <p:spPr>
          <a:xfrm>
            <a:off x="5870300" y="1021950"/>
            <a:ext cx="2372350" cy="1770862"/>
          </a:xfrm>
          <a:prstGeom prst="rect">
            <a:avLst/>
          </a:prstGeom>
          <a:noFill/>
          <a:ln>
            <a:noFill/>
          </a:ln>
        </p:spPr>
      </p:pic>
      <p:pic>
        <p:nvPicPr>
          <p:cNvPr id="971" name="Google Shape;971;p32"/>
          <p:cNvPicPr preferRelativeResize="0"/>
          <p:nvPr/>
        </p:nvPicPr>
        <p:blipFill>
          <a:blip r:embed="rId5">
            <a:alphaModFix/>
          </a:blip>
          <a:stretch>
            <a:fillRect/>
          </a:stretch>
        </p:blipFill>
        <p:spPr>
          <a:xfrm>
            <a:off x="3069700" y="1030725"/>
            <a:ext cx="2601926" cy="1961767"/>
          </a:xfrm>
          <a:prstGeom prst="rect">
            <a:avLst/>
          </a:prstGeom>
          <a:noFill/>
          <a:ln>
            <a:noFill/>
          </a:ln>
        </p:spPr>
      </p:pic>
      <p:pic>
        <p:nvPicPr>
          <p:cNvPr id="972" name="Google Shape;972;p32"/>
          <p:cNvPicPr preferRelativeResize="0"/>
          <p:nvPr/>
        </p:nvPicPr>
        <p:blipFill>
          <a:blip r:embed="rId6">
            <a:alphaModFix/>
          </a:blip>
          <a:stretch>
            <a:fillRect/>
          </a:stretch>
        </p:blipFill>
        <p:spPr>
          <a:xfrm>
            <a:off x="552299" y="1030725"/>
            <a:ext cx="2333547" cy="178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3"/>
          <p:cNvSpPr txBox="1">
            <a:spLocks noGrp="1"/>
          </p:cNvSpPr>
          <p:nvPr>
            <p:ph type="title" idx="4294967295"/>
          </p:nvPr>
        </p:nvSpPr>
        <p:spPr>
          <a:xfrm>
            <a:off x="259500" y="228600"/>
            <a:ext cx="64905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Multiple Features </a:t>
            </a:r>
            <a:endParaRPr/>
          </a:p>
        </p:txBody>
      </p:sp>
      <p:pic>
        <p:nvPicPr>
          <p:cNvPr id="978" name="Google Shape;978;p33"/>
          <p:cNvPicPr preferRelativeResize="0"/>
          <p:nvPr/>
        </p:nvPicPr>
        <p:blipFill>
          <a:blip r:embed="rId3">
            <a:alphaModFix/>
          </a:blip>
          <a:stretch>
            <a:fillRect/>
          </a:stretch>
        </p:blipFill>
        <p:spPr>
          <a:xfrm>
            <a:off x="2181225" y="1097400"/>
            <a:ext cx="4781550" cy="367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6"/>
          <p:cNvSpPr txBox="1">
            <a:spLocks noGrp="1"/>
          </p:cNvSpPr>
          <p:nvPr>
            <p:ph type="body" idx="4294967295"/>
          </p:nvPr>
        </p:nvSpPr>
        <p:spPr>
          <a:xfrm>
            <a:off x="500525" y="825925"/>
            <a:ext cx="5525400" cy="39654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lt1"/>
              </a:buClr>
              <a:buSzPts val="2400"/>
              <a:buFont typeface="Titillium Web Light"/>
              <a:buChar char="●"/>
            </a:pPr>
            <a:r>
              <a:rPr lang="en">
                <a:latin typeface="Titillium Web Light"/>
                <a:ea typeface="Titillium Web Light"/>
                <a:cs typeface="Titillium Web Light"/>
                <a:sym typeface="Titillium Web Light"/>
              </a:rPr>
              <a:t>Linear regression with one </a:t>
            </a:r>
            <a:r>
              <a:rPr lang="en">
                <a:solidFill>
                  <a:schemeClr val="lt1"/>
                </a:solidFill>
                <a:latin typeface="Titillium Web Light"/>
                <a:ea typeface="Titillium Web Light"/>
                <a:cs typeface="Titillium Web Light"/>
                <a:sym typeface="Titillium Web Light"/>
              </a:rPr>
              <a:t>feature</a:t>
            </a:r>
            <a:r>
              <a:rPr lang="en">
                <a:latin typeface="Titillium Web Light"/>
                <a:ea typeface="Titillium Web Light"/>
                <a:cs typeface="Titillium Web Light"/>
                <a:sym typeface="Titillium Web Light"/>
              </a:rPr>
              <a:t> </a:t>
            </a:r>
            <a:endParaRPr>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latin typeface="Titillium Web Light"/>
                <a:ea typeface="Titillium Web Light"/>
                <a:cs typeface="Titillium Web Light"/>
                <a:sym typeface="Titillium Web Light"/>
              </a:rPr>
              <a:t>Cost function</a:t>
            </a:r>
            <a:endParaRPr>
              <a:latin typeface="Titillium Web Light"/>
              <a:ea typeface="Titillium Web Light"/>
              <a:cs typeface="Titillium Web Light"/>
              <a:sym typeface="Titillium Web Light"/>
            </a:endParaRPr>
          </a:p>
          <a:p>
            <a:pPr marL="457200" marR="0" lvl="0" indent="-381000" algn="l" rtl="0">
              <a:lnSpc>
                <a:spcPct val="115000"/>
              </a:lnSpc>
              <a:spcBef>
                <a:spcPts val="0"/>
              </a:spcBef>
              <a:spcAft>
                <a:spcPts val="0"/>
              </a:spcAft>
              <a:buClr>
                <a:schemeClr val="lt1"/>
              </a:buClr>
              <a:buSzPts val="2400"/>
              <a:buFont typeface="Titillium Web Light"/>
              <a:buChar char="●"/>
            </a:pPr>
            <a:r>
              <a:rPr lang="en">
                <a:latin typeface="Titillium Web Light"/>
                <a:ea typeface="Titillium Web Light"/>
                <a:cs typeface="Titillium Web Light"/>
                <a:sym typeface="Titillium Web Light"/>
              </a:rPr>
              <a:t>Gradient descent </a:t>
            </a:r>
            <a:endParaRPr>
              <a:latin typeface="Titillium Web Light"/>
              <a:ea typeface="Titillium Web Light"/>
              <a:cs typeface="Titillium Web Light"/>
              <a:sym typeface="Titillium Web Light"/>
            </a:endParaRPr>
          </a:p>
          <a:p>
            <a:pPr marL="457200" marR="0" lvl="0" indent="-381000" algn="l" rtl="0">
              <a:lnSpc>
                <a:spcPct val="115000"/>
              </a:lnSpc>
              <a:spcBef>
                <a:spcPts val="0"/>
              </a:spcBef>
              <a:spcAft>
                <a:spcPts val="0"/>
              </a:spcAft>
              <a:buClr>
                <a:schemeClr val="lt1"/>
              </a:buClr>
              <a:buSzPts val="2400"/>
              <a:buFont typeface="Titillium Web Light"/>
              <a:buChar char="●"/>
            </a:pPr>
            <a:r>
              <a:rPr lang="en">
                <a:latin typeface="Titillium Web Light"/>
                <a:ea typeface="Titillium Web Light"/>
                <a:cs typeface="Titillium Web Light"/>
                <a:sym typeface="Titillium Web Light"/>
              </a:rPr>
              <a:t>Linear regression with multi features</a:t>
            </a:r>
            <a:endParaRPr>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Multi features implementation</a:t>
            </a:r>
            <a:endParaRPr>
              <a:solidFill>
                <a:schemeClr val="lt1"/>
              </a:solidFill>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Ridge regression</a:t>
            </a:r>
            <a:endParaRPr>
              <a:solidFill>
                <a:schemeClr val="lt1"/>
              </a:solidFill>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Lasso</a:t>
            </a:r>
            <a:endParaRPr>
              <a:solidFill>
                <a:schemeClr val="lt1"/>
              </a:solidFill>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Normal equation</a:t>
            </a:r>
            <a:endParaRPr>
              <a:solidFill>
                <a:schemeClr val="lt1"/>
              </a:solidFill>
              <a:latin typeface="Titillium Web Light"/>
              <a:ea typeface="Titillium Web Light"/>
              <a:cs typeface="Titillium Web Light"/>
              <a:sym typeface="Titillium Web Light"/>
            </a:endParaRPr>
          </a:p>
          <a:p>
            <a:pPr marL="457200" lvl="0" indent="-381000" algn="l" rtl="0">
              <a:lnSpc>
                <a:spcPct val="115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Polynomial regression</a:t>
            </a:r>
            <a:endParaRPr>
              <a:latin typeface="Titillium Web Light"/>
              <a:ea typeface="Titillium Web Light"/>
              <a:cs typeface="Titillium Web Light"/>
              <a:sym typeface="Titillium Web Light"/>
            </a:endParaRPr>
          </a:p>
          <a:p>
            <a:pPr marL="0" lvl="0" indent="0" algn="l" rtl="0">
              <a:lnSpc>
                <a:spcPct val="115000"/>
              </a:lnSpc>
              <a:spcBef>
                <a:spcPts val="600"/>
              </a:spcBef>
              <a:spcAft>
                <a:spcPts val="0"/>
              </a:spcAft>
              <a:buNone/>
            </a:pPr>
            <a:endParaRPr/>
          </a:p>
        </p:txBody>
      </p:sp>
      <p:sp>
        <p:nvSpPr>
          <p:cNvPr id="812" name="Google Shape;812;p1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a:t>
            </a:fld>
            <a:endParaRPr/>
          </a:p>
        </p:txBody>
      </p:sp>
      <p:sp>
        <p:nvSpPr>
          <p:cNvPr id="813" name="Google Shape;813;p16"/>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This Lesson </a:t>
            </a:r>
            <a:endParaRPr>
              <a:latin typeface="Titillium Web Light"/>
              <a:ea typeface="Titillium Web Light"/>
              <a:cs typeface="Titillium Web Light"/>
              <a:sym typeface="Titillium Web Light"/>
            </a:endParaRPr>
          </a:p>
        </p:txBody>
      </p:sp>
      <p:grpSp>
        <p:nvGrpSpPr>
          <p:cNvPr id="814" name="Google Shape;814;p16"/>
          <p:cNvGrpSpPr/>
          <p:nvPr/>
        </p:nvGrpSpPr>
        <p:grpSpPr>
          <a:xfrm>
            <a:off x="6375272" y="1333508"/>
            <a:ext cx="1982709" cy="2301907"/>
            <a:chOff x="5850197" y="2393183"/>
            <a:chExt cx="1982709" cy="2301907"/>
          </a:xfrm>
        </p:grpSpPr>
        <p:pic>
          <p:nvPicPr>
            <p:cNvPr id="815" name="Google Shape;815;p16"/>
            <p:cNvPicPr preferRelativeResize="0"/>
            <p:nvPr/>
          </p:nvPicPr>
          <p:blipFill>
            <a:blip r:embed="rId3">
              <a:alphaModFix/>
            </a:blip>
            <a:stretch>
              <a:fillRect/>
            </a:stretch>
          </p:blipFill>
          <p:spPr>
            <a:xfrm>
              <a:off x="5910150" y="2613250"/>
              <a:ext cx="1884875" cy="1884900"/>
            </a:xfrm>
            <a:prstGeom prst="rect">
              <a:avLst/>
            </a:prstGeom>
            <a:noFill/>
            <a:ln>
              <a:noFill/>
            </a:ln>
            <a:effectLst>
              <a:outerShdw blurRad="57150" dist="28575" dir="1140000" algn="bl" rotWithShape="0">
                <a:srgbClr val="000000">
                  <a:alpha val="40000"/>
                </a:srgbClr>
              </a:outerShdw>
            </a:effectLst>
          </p:spPr>
        </p:pic>
        <p:grpSp>
          <p:nvGrpSpPr>
            <p:cNvPr id="816" name="Google Shape;816;p16"/>
            <p:cNvGrpSpPr/>
            <p:nvPr/>
          </p:nvGrpSpPr>
          <p:grpSpPr>
            <a:xfrm>
              <a:off x="5850197" y="2393183"/>
              <a:ext cx="1982709" cy="2301907"/>
              <a:chOff x="2112475" y="238125"/>
              <a:chExt cx="3395050" cy="5238750"/>
            </a:xfrm>
          </p:grpSpPr>
          <p:sp>
            <p:nvSpPr>
              <p:cNvPr id="817" name="Google Shape;817;p16"/>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6E86B6"/>
              </a:solidFill>
              <a:ln>
                <a:noFill/>
              </a:ln>
              <a:effectLst>
                <a:outerShdw blurRad="57150" dist="28575" dir="11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41C">
                  <a:alpha val="18460"/>
                </a:srgbClr>
              </a:solidFill>
              <a:ln>
                <a:noFill/>
              </a:ln>
              <a:effectLst>
                <a:outerShdw blurRad="57150" dist="28575" dir="11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41C">
                  <a:alpha val="18460"/>
                </a:srgbClr>
              </a:solidFill>
              <a:ln>
                <a:noFill/>
              </a:ln>
              <a:effectLst>
                <a:outerShdw blurRad="57150" dist="28575" dir="11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41C">
                  <a:alpha val="18460"/>
                </a:srgbClr>
              </a:solidFill>
              <a:ln>
                <a:noFill/>
              </a:ln>
              <a:effectLst>
                <a:outerShdw blurRad="57150" dist="28575" dir="11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4"/>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Multiple Features Notation</a:t>
            </a:r>
            <a:endParaRPr/>
          </a:p>
        </p:txBody>
      </p:sp>
      <p:sp>
        <p:nvSpPr>
          <p:cNvPr id="984" name="Google Shape;984;p3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985" name="Google Shape;985;p34"/>
          <p:cNvPicPr preferRelativeResize="0"/>
          <p:nvPr/>
        </p:nvPicPr>
        <p:blipFill>
          <a:blip r:embed="rId3">
            <a:alphaModFix/>
          </a:blip>
          <a:stretch>
            <a:fillRect/>
          </a:stretch>
        </p:blipFill>
        <p:spPr>
          <a:xfrm>
            <a:off x="584075" y="884075"/>
            <a:ext cx="4246100" cy="2162700"/>
          </a:xfrm>
          <a:prstGeom prst="rect">
            <a:avLst/>
          </a:prstGeom>
          <a:noFill/>
          <a:ln>
            <a:noFill/>
          </a:ln>
        </p:spPr>
      </p:pic>
      <p:pic>
        <p:nvPicPr>
          <p:cNvPr id="986" name="Google Shape;986;p34"/>
          <p:cNvPicPr preferRelativeResize="0"/>
          <p:nvPr/>
        </p:nvPicPr>
        <p:blipFill>
          <a:blip r:embed="rId4">
            <a:alphaModFix/>
          </a:blip>
          <a:stretch>
            <a:fillRect/>
          </a:stretch>
        </p:blipFill>
        <p:spPr>
          <a:xfrm>
            <a:off x="584075" y="3425322"/>
            <a:ext cx="2069600" cy="1335475"/>
          </a:xfrm>
          <a:prstGeom prst="rect">
            <a:avLst/>
          </a:prstGeom>
          <a:noFill/>
          <a:ln>
            <a:noFill/>
          </a:ln>
        </p:spPr>
      </p:pic>
      <p:sp>
        <p:nvSpPr>
          <p:cNvPr id="987" name="Google Shape;987;p34"/>
          <p:cNvSpPr txBox="1">
            <a:spLocks noGrp="1"/>
          </p:cNvSpPr>
          <p:nvPr>
            <p:ph type="ctrTitle" idx="4294967295"/>
          </p:nvPr>
        </p:nvSpPr>
        <p:spPr>
          <a:xfrm>
            <a:off x="6059275" y="1070200"/>
            <a:ext cx="2729700" cy="1369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m samples </a:t>
            </a:r>
            <a:endParaRPr>
              <a:latin typeface="Titillium Web Light"/>
              <a:ea typeface="Titillium Web Light"/>
              <a:cs typeface="Titillium Web Light"/>
              <a:sym typeface="Titillium Web Light"/>
            </a:endParaRPr>
          </a:p>
          <a:p>
            <a:pPr marL="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n features </a:t>
            </a:r>
            <a:endParaRPr>
              <a:latin typeface="Titillium Web Light"/>
              <a:ea typeface="Titillium Web Light"/>
              <a:cs typeface="Titillium Web Light"/>
              <a:sym typeface="Titillium Web Light"/>
            </a:endParaRPr>
          </a:p>
        </p:txBody>
      </p:sp>
      <p:pic>
        <p:nvPicPr>
          <p:cNvPr id="988" name="Google Shape;988;p34"/>
          <p:cNvPicPr preferRelativeResize="0"/>
          <p:nvPr/>
        </p:nvPicPr>
        <p:blipFill>
          <a:blip r:embed="rId5">
            <a:alphaModFix/>
          </a:blip>
          <a:stretch>
            <a:fillRect/>
          </a:stretch>
        </p:blipFill>
        <p:spPr>
          <a:xfrm>
            <a:off x="6059275" y="3802050"/>
            <a:ext cx="2262051" cy="95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5"/>
          <p:cNvSpPr txBox="1">
            <a:spLocks noGrp="1"/>
          </p:cNvSpPr>
          <p:nvPr>
            <p:ph type="title" idx="4294967295"/>
          </p:nvPr>
        </p:nvSpPr>
        <p:spPr>
          <a:xfrm>
            <a:off x="729000" y="25887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Multiple Features Hypothesis and Cost Function</a:t>
            </a:r>
            <a:endParaRPr/>
          </a:p>
        </p:txBody>
      </p:sp>
      <p:sp>
        <p:nvSpPr>
          <p:cNvPr id="994" name="Google Shape;994;p3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995" name="Google Shape;995;p35"/>
          <p:cNvPicPr preferRelativeResize="0"/>
          <p:nvPr/>
        </p:nvPicPr>
        <p:blipFill>
          <a:blip r:embed="rId3">
            <a:alphaModFix/>
          </a:blip>
          <a:stretch>
            <a:fillRect/>
          </a:stretch>
        </p:blipFill>
        <p:spPr>
          <a:xfrm>
            <a:off x="739675" y="1204125"/>
            <a:ext cx="2520050" cy="360000"/>
          </a:xfrm>
          <a:prstGeom prst="rect">
            <a:avLst/>
          </a:prstGeom>
          <a:noFill/>
          <a:ln>
            <a:noFill/>
          </a:ln>
        </p:spPr>
      </p:pic>
      <p:pic>
        <p:nvPicPr>
          <p:cNvPr id="996" name="Google Shape;996;p35"/>
          <p:cNvPicPr preferRelativeResize="0"/>
          <p:nvPr/>
        </p:nvPicPr>
        <p:blipFill>
          <a:blip r:embed="rId4">
            <a:alphaModFix/>
          </a:blip>
          <a:stretch>
            <a:fillRect/>
          </a:stretch>
        </p:blipFill>
        <p:spPr>
          <a:xfrm>
            <a:off x="739675" y="1750675"/>
            <a:ext cx="5493124" cy="423050"/>
          </a:xfrm>
          <a:prstGeom prst="rect">
            <a:avLst/>
          </a:prstGeom>
          <a:noFill/>
          <a:ln>
            <a:noFill/>
          </a:ln>
        </p:spPr>
      </p:pic>
      <p:pic>
        <p:nvPicPr>
          <p:cNvPr id="997" name="Google Shape;997;p35"/>
          <p:cNvPicPr preferRelativeResize="0"/>
          <p:nvPr/>
        </p:nvPicPr>
        <p:blipFill>
          <a:blip r:embed="rId5">
            <a:alphaModFix/>
          </a:blip>
          <a:stretch>
            <a:fillRect/>
          </a:stretch>
        </p:blipFill>
        <p:spPr>
          <a:xfrm>
            <a:off x="739675" y="2402675"/>
            <a:ext cx="7749874" cy="2298550"/>
          </a:xfrm>
          <a:prstGeom prst="rect">
            <a:avLst/>
          </a:prstGeom>
          <a:noFill/>
          <a:ln>
            <a:noFill/>
          </a:ln>
        </p:spPr>
      </p:pic>
      <p:pic>
        <p:nvPicPr>
          <p:cNvPr id="998" name="Google Shape;998;p35"/>
          <p:cNvPicPr preferRelativeResize="0"/>
          <p:nvPr/>
        </p:nvPicPr>
        <p:blipFill>
          <a:blip r:embed="rId6">
            <a:alphaModFix/>
          </a:blip>
          <a:stretch>
            <a:fillRect/>
          </a:stretch>
        </p:blipFill>
        <p:spPr>
          <a:xfrm>
            <a:off x="6691450" y="1116325"/>
            <a:ext cx="2154049" cy="90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Gradient Descent for Multiple Features </a:t>
            </a:r>
            <a:endParaRPr/>
          </a:p>
        </p:txBody>
      </p:sp>
      <p:sp>
        <p:nvSpPr>
          <p:cNvPr id="1004" name="Google Shape;1004;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22</a:t>
            </a:fld>
            <a:endParaRPr/>
          </a:p>
        </p:txBody>
      </p:sp>
      <p:sp>
        <p:nvSpPr>
          <p:cNvPr id="1005" name="Google Shape;1005;p36"/>
          <p:cNvSpPr/>
          <p:nvPr/>
        </p:nvSpPr>
        <p:spPr>
          <a:xfrm>
            <a:off x="7783002" y="2521363"/>
            <a:ext cx="795072" cy="716384"/>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txBox="1">
            <a:spLocks noGrp="1"/>
          </p:cNvSpPr>
          <p:nvPr>
            <p:ph type="title"/>
          </p:nvPr>
        </p:nvSpPr>
        <p:spPr>
          <a:xfrm>
            <a:off x="5495300" y="2632983"/>
            <a:ext cx="26385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Simultaneously </a:t>
            </a:r>
            <a:endParaRPr sz="2400">
              <a:latin typeface="Titillium Web Light"/>
              <a:ea typeface="Titillium Web Light"/>
              <a:cs typeface="Titillium Web Light"/>
              <a:sym typeface="Titillium Web Light"/>
            </a:endParaRPr>
          </a:p>
        </p:txBody>
      </p:sp>
      <p:sp>
        <p:nvSpPr>
          <p:cNvPr id="1007" name="Google Shape;1007;p36"/>
          <p:cNvSpPr/>
          <p:nvPr/>
        </p:nvSpPr>
        <p:spPr>
          <a:xfrm>
            <a:off x="4914025" y="1047900"/>
            <a:ext cx="479400" cy="3718200"/>
          </a:xfrm>
          <a:prstGeom prst="rightBrace">
            <a:avLst>
              <a:gd name="adj1" fmla="val 8333"/>
              <a:gd name="adj2" fmla="val 50000"/>
            </a:avLst>
          </a:prstGeom>
          <a:noFill/>
          <a:ln w="381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8" name="Google Shape;1008;p36"/>
          <p:cNvPicPr preferRelativeResize="0"/>
          <p:nvPr/>
        </p:nvPicPr>
        <p:blipFill>
          <a:blip r:embed="rId3">
            <a:alphaModFix/>
          </a:blip>
          <a:stretch>
            <a:fillRect/>
          </a:stretch>
        </p:blipFill>
        <p:spPr>
          <a:xfrm>
            <a:off x="6390900" y="3629525"/>
            <a:ext cx="2279226" cy="966925"/>
          </a:xfrm>
          <a:prstGeom prst="rect">
            <a:avLst/>
          </a:prstGeom>
          <a:noFill/>
          <a:ln>
            <a:noFill/>
          </a:ln>
        </p:spPr>
      </p:pic>
      <p:pic>
        <p:nvPicPr>
          <p:cNvPr id="1009" name="Google Shape;1009;p36"/>
          <p:cNvPicPr preferRelativeResize="0"/>
          <p:nvPr/>
        </p:nvPicPr>
        <p:blipFill>
          <a:blip r:embed="rId4">
            <a:alphaModFix/>
          </a:blip>
          <a:stretch>
            <a:fillRect/>
          </a:stretch>
        </p:blipFill>
        <p:spPr>
          <a:xfrm>
            <a:off x="457200" y="848478"/>
            <a:ext cx="4650701" cy="38317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7"/>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 Function Implementation</a:t>
            </a:r>
            <a:endParaRPr/>
          </a:p>
        </p:txBody>
      </p:sp>
      <p:sp>
        <p:nvSpPr>
          <p:cNvPr id="1015" name="Google Shape;1015;p3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1016" name="Google Shape;1016;p37"/>
          <p:cNvPicPr preferRelativeResize="0"/>
          <p:nvPr/>
        </p:nvPicPr>
        <p:blipFill>
          <a:blip r:embed="rId3">
            <a:alphaModFix/>
          </a:blip>
          <a:stretch>
            <a:fillRect/>
          </a:stretch>
        </p:blipFill>
        <p:spPr>
          <a:xfrm>
            <a:off x="152400" y="975274"/>
            <a:ext cx="8829675" cy="1933575"/>
          </a:xfrm>
          <a:prstGeom prst="rect">
            <a:avLst/>
          </a:prstGeom>
          <a:noFill/>
          <a:ln>
            <a:noFill/>
          </a:ln>
        </p:spPr>
      </p:pic>
      <p:pic>
        <p:nvPicPr>
          <p:cNvPr id="1017" name="Google Shape;1017;p37"/>
          <p:cNvPicPr preferRelativeResize="0"/>
          <p:nvPr/>
        </p:nvPicPr>
        <p:blipFill>
          <a:blip r:embed="rId4">
            <a:alphaModFix/>
          </a:blip>
          <a:stretch>
            <a:fillRect/>
          </a:stretch>
        </p:blipFill>
        <p:spPr>
          <a:xfrm>
            <a:off x="241713" y="2954774"/>
            <a:ext cx="8660563" cy="1929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8"/>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 function  implementation</a:t>
            </a:r>
            <a:endParaRPr/>
          </a:p>
        </p:txBody>
      </p:sp>
      <p:sp>
        <p:nvSpPr>
          <p:cNvPr id="1023" name="Google Shape;1023;p3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024" name="Google Shape;1024;p38"/>
          <p:cNvPicPr preferRelativeResize="0"/>
          <p:nvPr/>
        </p:nvPicPr>
        <p:blipFill>
          <a:blip r:embed="rId3">
            <a:alphaModFix/>
          </a:blip>
          <a:stretch>
            <a:fillRect/>
          </a:stretch>
        </p:blipFill>
        <p:spPr>
          <a:xfrm>
            <a:off x="568825" y="2749624"/>
            <a:ext cx="8239125" cy="1123950"/>
          </a:xfrm>
          <a:prstGeom prst="rect">
            <a:avLst/>
          </a:prstGeom>
          <a:noFill/>
          <a:ln>
            <a:noFill/>
          </a:ln>
        </p:spPr>
      </p:pic>
      <p:pic>
        <p:nvPicPr>
          <p:cNvPr id="1025" name="Google Shape;1025;p38"/>
          <p:cNvPicPr preferRelativeResize="0"/>
          <p:nvPr/>
        </p:nvPicPr>
        <p:blipFill>
          <a:blip r:embed="rId4">
            <a:alphaModFix/>
          </a:blip>
          <a:stretch>
            <a:fillRect/>
          </a:stretch>
        </p:blipFill>
        <p:spPr>
          <a:xfrm>
            <a:off x="496400" y="836024"/>
            <a:ext cx="7181469" cy="1710300"/>
          </a:xfrm>
          <a:prstGeom prst="rect">
            <a:avLst/>
          </a:prstGeom>
          <a:noFill/>
          <a:ln>
            <a:noFill/>
          </a:ln>
        </p:spPr>
      </p:pic>
      <p:pic>
        <p:nvPicPr>
          <p:cNvPr id="1026" name="Google Shape;1026;p38"/>
          <p:cNvPicPr preferRelativeResize="0"/>
          <p:nvPr/>
        </p:nvPicPr>
        <p:blipFill>
          <a:blip r:embed="rId5">
            <a:alphaModFix/>
          </a:blip>
          <a:stretch>
            <a:fillRect/>
          </a:stretch>
        </p:blipFill>
        <p:spPr>
          <a:xfrm>
            <a:off x="6398375" y="3765650"/>
            <a:ext cx="2188192" cy="91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39"/>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 Function Derivative Expression </a:t>
            </a:r>
            <a:endParaRPr/>
          </a:p>
        </p:txBody>
      </p:sp>
      <p:sp>
        <p:nvSpPr>
          <p:cNvPr id="1032" name="Google Shape;1032;p3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1033" name="Google Shape;1033;p39"/>
          <p:cNvPicPr preferRelativeResize="0"/>
          <p:nvPr/>
        </p:nvPicPr>
        <p:blipFill>
          <a:blip r:embed="rId3">
            <a:alphaModFix/>
          </a:blip>
          <a:stretch>
            <a:fillRect/>
          </a:stretch>
        </p:blipFill>
        <p:spPr>
          <a:xfrm>
            <a:off x="381000" y="879575"/>
            <a:ext cx="7120410" cy="1384258"/>
          </a:xfrm>
          <a:prstGeom prst="rect">
            <a:avLst/>
          </a:prstGeom>
          <a:noFill/>
          <a:ln>
            <a:noFill/>
          </a:ln>
        </p:spPr>
      </p:pic>
      <p:pic>
        <p:nvPicPr>
          <p:cNvPr id="1034" name="Google Shape;1034;p39"/>
          <p:cNvPicPr preferRelativeResize="0"/>
          <p:nvPr/>
        </p:nvPicPr>
        <p:blipFill>
          <a:blip r:embed="rId4">
            <a:alphaModFix/>
          </a:blip>
          <a:stretch>
            <a:fillRect/>
          </a:stretch>
        </p:blipFill>
        <p:spPr>
          <a:xfrm>
            <a:off x="649243" y="2263813"/>
            <a:ext cx="6852156" cy="26869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 Function Derivatives  Implementation</a:t>
            </a:r>
            <a:endParaRPr/>
          </a:p>
        </p:txBody>
      </p:sp>
      <p:sp>
        <p:nvSpPr>
          <p:cNvPr id="1040" name="Google Shape;1040;p4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1041" name="Google Shape;1041;p40"/>
          <p:cNvPicPr preferRelativeResize="0"/>
          <p:nvPr/>
        </p:nvPicPr>
        <p:blipFill>
          <a:blip r:embed="rId3">
            <a:alphaModFix/>
          </a:blip>
          <a:stretch>
            <a:fillRect/>
          </a:stretch>
        </p:blipFill>
        <p:spPr>
          <a:xfrm>
            <a:off x="152400" y="868799"/>
            <a:ext cx="8839199" cy="2063305"/>
          </a:xfrm>
          <a:prstGeom prst="rect">
            <a:avLst/>
          </a:prstGeom>
          <a:noFill/>
          <a:ln>
            <a:noFill/>
          </a:ln>
        </p:spPr>
      </p:pic>
      <p:pic>
        <p:nvPicPr>
          <p:cNvPr id="1042" name="Google Shape;1042;p40"/>
          <p:cNvPicPr preferRelativeResize="0"/>
          <p:nvPr/>
        </p:nvPicPr>
        <p:blipFill>
          <a:blip r:embed="rId4">
            <a:alphaModFix/>
          </a:blip>
          <a:stretch>
            <a:fillRect/>
          </a:stretch>
        </p:blipFill>
        <p:spPr>
          <a:xfrm>
            <a:off x="752475" y="2538954"/>
            <a:ext cx="7639051" cy="1906596"/>
          </a:xfrm>
          <a:prstGeom prst="rect">
            <a:avLst/>
          </a:prstGeom>
          <a:noFill/>
          <a:ln>
            <a:noFill/>
          </a:ln>
        </p:spPr>
      </p:pic>
      <p:pic>
        <p:nvPicPr>
          <p:cNvPr id="1043" name="Google Shape;1043;p40"/>
          <p:cNvPicPr preferRelativeResize="0"/>
          <p:nvPr/>
        </p:nvPicPr>
        <p:blipFill>
          <a:blip r:embed="rId5">
            <a:alphaModFix/>
          </a:blip>
          <a:stretch>
            <a:fillRect/>
          </a:stretch>
        </p:blipFill>
        <p:spPr>
          <a:xfrm>
            <a:off x="6404800" y="3939550"/>
            <a:ext cx="2181774" cy="90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1"/>
          <p:cNvSpPr txBox="1">
            <a:spLocks noGrp="1"/>
          </p:cNvSpPr>
          <p:nvPr>
            <p:ph type="ctrTitle"/>
          </p:nvPr>
        </p:nvSpPr>
        <p:spPr>
          <a:xfrm>
            <a:off x="488675" y="1075200"/>
            <a:ext cx="5274000" cy="2515800"/>
          </a:xfrm>
          <a:prstGeom prst="rect">
            <a:avLst/>
          </a:prstGeom>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SzPts val="3600"/>
              <a:buFont typeface="Titillium Web Light"/>
              <a:buChar char="●"/>
            </a:pPr>
            <a:r>
              <a:rPr lang="en" sz="3600">
                <a:latin typeface="Titillium Web Light"/>
                <a:ea typeface="Titillium Web Light"/>
                <a:cs typeface="Titillium Web Light"/>
                <a:sym typeface="Titillium Web Light"/>
              </a:rPr>
              <a:t>Ridge regression</a:t>
            </a:r>
            <a:endParaRPr sz="3600">
              <a:latin typeface="Titillium Web Light"/>
              <a:ea typeface="Titillium Web Light"/>
              <a:cs typeface="Titillium Web Light"/>
              <a:sym typeface="Titillium Web Light"/>
            </a:endParaRPr>
          </a:p>
          <a:p>
            <a:pPr marL="457200" lvl="0" indent="-457200" algn="l" rtl="0">
              <a:lnSpc>
                <a:spcPct val="150000"/>
              </a:lnSpc>
              <a:spcBef>
                <a:spcPts val="0"/>
              </a:spcBef>
              <a:spcAft>
                <a:spcPts val="0"/>
              </a:spcAft>
              <a:buSzPts val="3600"/>
              <a:buFont typeface="Titillium Web Light"/>
              <a:buChar char="●"/>
            </a:pPr>
            <a:r>
              <a:rPr lang="en" sz="3600">
                <a:latin typeface="Titillium Web Light"/>
                <a:ea typeface="Titillium Web Light"/>
                <a:cs typeface="Titillium Web Light"/>
                <a:sym typeface="Titillium Web Light"/>
              </a:rPr>
              <a:t>Normal equation</a:t>
            </a:r>
            <a:endParaRPr sz="3600">
              <a:latin typeface="Titillium Web Light"/>
              <a:ea typeface="Titillium Web Light"/>
              <a:cs typeface="Titillium Web Light"/>
              <a:sym typeface="Titillium Web Light"/>
            </a:endParaRPr>
          </a:p>
          <a:p>
            <a:pPr marL="457200" lvl="0" indent="-457200" algn="l" rtl="0">
              <a:lnSpc>
                <a:spcPct val="150000"/>
              </a:lnSpc>
              <a:spcBef>
                <a:spcPts val="0"/>
              </a:spcBef>
              <a:spcAft>
                <a:spcPts val="0"/>
              </a:spcAft>
              <a:buSzPts val="3600"/>
              <a:buFont typeface="Titillium Web Light"/>
              <a:buChar char="●"/>
            </a:pPr>
            <a:r>
              <a:rPr lang="en" sz="3600">
                <a:latin typeface="Titillium Web Light"/>
                <a:ea typeface="Titillium Web Light"/>
                <a:cs typeface="Titillium Web Light"/>
                <a:sym typeface="Titillium Web Light"/>
              </a:rPr>
              <a:t>Polynomial regression </a:t>
            </a:r>
            <a:endParaRPr>
              <a:latin typeface="Titillium Web Light"/>
              <a:ea typeface="Titillium Web Light"/>
              <a:cs typeface="Titillium Web Light"/>
              <a:sym typeface="Titillium Web Light"/>
            </a:endParaRPr>
          </a:p>
        </p:txBody>
      </p:sp>
      <p:sp>
        <p:nvSpPr>
          <p:cNvPr id="1049" name="Google Shape;1049;p41"/>
          <p:cNvSpPr txBox="1">
            <a:spLocks noGrp="1"/>
          </p:cNvSpPr>
          <p:nvPr>
            <p:ph type="title" idx="4294967295"/>
          </p:nvPr>
        </p:nvSpPr>
        <p:spPr>
          <a:xfrm>
            <a:off x="564875" y="28502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Other linear models for regression </a:t>
            </a:r>
            <a:endParaRPr/>
          </a:p>
        </p:txBody>
      </p:sp>
      <p:grpSp>
        <p:nvGrpSpPr>
          <p:cNvPr id="1050" name="Google Shape;1050;p41"/>
          <p:cNvGrpSpPr/>
          <p:nvPr/>
        </p:nvGrpSpPr>
        <p:grpSpPr>
          <a:xfrm>
            <a:off x="6000639" y="1375768"/>
            <a:ext cx="2785352" cy="2176911"/>
            <a:chOff x="5539150" y="1147225"/>
            <a:chExt cx="2332595" cy="1796132"/>
          </a:xfrm>
        </p:grpSpPr>
        <p:sp>
          <p:nvSpPr>
            <p:cNvPr id="1051" name="Google Shape;1051;p41"/>
            <p:cNvSpPr/>
            <p:nvPr/>
          </p:nvSpPr>
          <p:spPr>
            <a:xfrm>
              <a:off x="5539150" y="1147225"/>
              <a:ext cx="2332595" cy="17961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2" name="Google Shape;1052;p41"/>
            <p:cNvPicPr preferRelativeResize="0"/>
            <p:nvPr/>
          </p:nvPicPr>
          <p:blipFill>
            <a:blip r:embed="rId3">
              <a:alphaModFix/>
            </a:blip>
            <a:stretch>
              <a:fillRect/>
            </a:stretch>
          </p:blipFill>
          <p:spPr>
            <a:xfrm>
              <a:off x="5637338" y="1244825"/>
              <a:ext cx="2159775" cy="13412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4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1058" name="Google Shape;1058;p42"/>
          <p:cNvPicPr preferRelativeResize="0"/>
          <p:nvPr/>
        </p:nvPicPr>
        <p:blipFill>
          <a:blip r:embed="rId3">
            <a:alphaModFix/>
          </a:blip>
          <a:stretch>
            <a:fillRect/>
          </a:stretch>
        </p:blipFill>
        <p:spPr>
          <a:xfrm>
            <a:off x="4934425" y="1475675"/>
            <a:ext cx="2933925" cy="2933925"/>
          </a:xfrm>
          <a:prstGeom prst="rect">
            <a:avLst/>
          </a:prstGeom>
          <a:noFill/>
          <a:ln>
            <a:noFill/>
          </a:ln>
        </p:spPr>
      </p:pic>
      <p:pic>
        <p:nvPicPr>
          <p:cNvPr id="1059" name="Google Shape;1059;p42"/>
          <p:cNvPicPr preferRelativeResize="0"/>
          <p:nvPr/>
        </p:nvPicPr>
        <p:blipFill>
          <a:blip r:embed="rId4">
            <a:alphaModFix/>
          </a:blip>
          <a:stretch>
            <a:fillRect/>
          </a:stretch>
        </p:blipFill>
        <p:spPr>
          <a:xfrm>
            <a:off x="872075" y="1475675"/>
            <a:ext cx="2933925" cy="2933925"/>
          </a:xfrm>
          <a:prstGeom prst="rect">
            <a:avLst/>
          </a:prstGeom>
          <a:noFill/>
          <a:ln>
            <a:noFill/>
          </a:ln>
        </p:spPr>
      </p:pic>
      <p:sp>
        <p:nvSpPr>
          <p:cNvPr id="1060" name="Google Shape;1060;p42"/>
          <p:cNvSpPr txBox="1">
            <a:spLocks noGrp="1"/>
          </p:cNvSpPr>
          <p:nvPr>
            <p:ph type="title"/>
          </p:nvPr>
        </p:nvSpPr>
        <p:spPr>
          <a:xfrm>
            <a:off x="532375" y="22975"/>
            <a:ext cx="74367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Overfitting in regression </a:t>
            </a:r>
            <a:endParaRPr/>
          </a:p>
        </p:txBody>
      </p:sp>
      <p:sp>
        <p:nvSpPr>
          <p:cNvPr id="1061" name="Google Shape;1061;p42"/>
          <p:cNvSpPr txBox="1">
            <a:spLocks noGrp="1"/>
          </p:cNvSpPr>
          <p:nvPr>
            <p:ph type="title"/>
          </p:nvPr>
        </p:nvSpPr>
        <p:spPr>
          <a:xfrm>
            <a:off x="1402975" y="813825"/>
            <a:ext cx="14307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Optimum </a:t>
            </a:r>
            <a:endParaRPr sz="2400">
              <a:latin typeface="Titillium Web Light"/>
              <a:ea typeface="Titillium Web Light"/>
              <a:cs typeface="Titillium Web Light"/>
              <a:sym typeface="Titillium Web Light"/>
            </a:endParaRPr>
          </a:p>
        </p:txBody>
      </p:sp>
      <p:sp>
        <p:nvSpPr>
          <p:cNvPr id="1062" name="Google Shape;1062;p42"/>
          <p:cNvSpPr txBox="1">
            <a:spLocks noGrp="1"/>
          </p:cNvSpPr>
          <p:nvPr>
            <p:ph type="title"/>
          </p:nvPr>
        </p:nvSpPr>
        <p:spPr>
          <a:xfrm>
            <a:off x="5585000" y="772875"/>
            <a:ext cx="22449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Overfitting</a:t>
            </a:r>
            <a:endParaRPr sz="2400">
              <a:latin typeface="Titillium Web Light"/>
              <a:ea typeface="Titillium Web Light"/>
              <a:cs typeface="Titillium Web Light"/>
              <a:sym typeface="Titillium Web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4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1068" name="Google Shape;1068;p43"/>
          <p:cNvSpPr txBox="1">
            <a:spLocks noGrp="1"/>
          </p:cNvSpPr>
          <p:nvPr>
            <p:ph type="title"/>
          </p:nvPr>
        </p:nvSpPr>
        <p:spPr>
          <a:xfrm>
            <a:off x="5264150" y="535925"/>
            <a:ext cx="3556800" cy="13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Overfitting in logistic regression</a:t>
            </a:r>
            <a:endParaRPr/>
          </a:p>
        </p:txBody>
      </p:sp>
      <p:pic>
        <p:nvPicPr>
          <p:cNvPr id="1069" name="Google Shape;1069;p43"/>
          <p:cNvPicPr preferRelativeResize="0"/>
          <p:nvPr/>
        </p:nvPicPr>
        <p:blipFill>
          <a:blip r:embed="rId3">
            <a:alphaModFix/>
          </a:blip>
          <a:stretch>
            <a:fillRect/>
          </a:stretch>
        </p:blipFill>
        <p:spPr>
          <a:xfrm>
            <a:off x="570100" y="535925"/>
            <a:ext cx="3737976" cy="3737976"/>
          </a:xfrm>
          <a:prstGeom prst="rect">
            <a:avLst/>
          </a:prstGeom>
          <a:noFill/>
          <a:ln>
            <a:noFill/>
          </a:ln>
        </p:spPr>
      </p:pic>
      <p:pic>
        <p:nvPicPr>
          <p:cNvPr id="1070" name="Google Shape;1070;p43"/>
          <p:cNvPicPr preferRelativeResize="0"/>
          <p:nvPr/>
        </p:nvPicPr>
        <p:blipFill>
          <a:blip r:embed="rId4">
            <a:alphaModFix/>
          </a:blip>
          <a:stretch>
            <a:fillRect/>
          </a:stretch>
        </p:blipFill>
        <p:spPr>
          <a:xfrm>
            <a:off x="5806650" y="2170425"/>
            <a:ext cx="2800223" cy="2103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a:t>
            </a:fld>
            <a:endParaRPr/>
          </a:p>
        </p:txBody>
      </p:sp>
      <p:sp>
        <p:nvSpPr>
          <p:cNvPr id="826" name="Google Shape;826;p17"/>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with one variable </a:t>
            </a:r>
            <a:endParaRPr/>
          </a:p>
        </p:txBody>
      </p:sp>
      <p:sp>
        <p:nvSpPr>
          <p:cNvPr id="827" name="Google Shape;827;p17"/>
          <p:cNvSpPr/>
          <p:nvPr/>
        </p:nvSpPr>
        <p:spPr>
          <a:xfrm flipH="1">
            <a:off x="3610825" y="1013150"/>
            <a:ext cx="3318300" cy="1585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from sklearn.datasets import load_boston</a:t>
            </a:r>
            <a:endParaRPr sz="1100"/>
          </a:p>
          <a:p>
            <a:pPr marL="0" lvl="0" indent="0" algn="l" rtl="0">
              <a:spcBef>
                <a:spcPts val="0"/>
              </a:spcBef>
              <a:spcAft>
                <a:spcPts val="0"/>
              </a:spcAft>
              <a:buClr>
                <a:schemeClr val="dk1"/>
              </a:buClr>
              <a:buSzPts val="1100"/>
              <a:buFont typeface="Arial"/>
              <a:buNone/>
            </a:pPr>
            <a:r>
              <a:rPr lang="en" sz="1100"/>
              <a:t>X, y = load_boston(return_X_y=True)</a:t>
            </a:r>
            <a:endParaRPr sz="1100"/>
          </a:p>
          <a:p>
            <a:pPr marL="0" lvl="0" indent="0" algn="l" rtl="0">
              <a:spcBef>
                <a:spcPts val="0"/>
              </a:spcBef>
              <a:spcAft>
                <a:spcPts val="0"/>
              </a:spcAft>
              <a:buClr>
                <a:schemeClr val="dk1"/>
              </a:buClr>
              <a:buSzPts val="1100"/>
              <a:buFont typeface="Arial"/>
              <a:buNone/>
            </a:pPr>
            <a:r>
              <a:rPr lang="en" sz="1100"/>
              <a:t>df = pd.DataFrame (X, columns= ['CRIM', 'ZN', 'INDUS', 'CHAS', 'NOX', 'RM', 'AGE', 'DIS', 'RAD', 'TAX', 'PTRATIO', 'B', 'LSTAT'])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 Use RM - average number of rooms per dwelling</a:t>
            </a:r>
            <a:endParaRPr sz="1100"/>
          </a:p>
        </p:txBody>
      </p:sp>
      <p:pic>
        <p:nvPicPr>
          <p:cNvPr id="828" name="Google Shape;828;p17"/>
          <p:cNvPicPr preferRelativeResize="0"/>
          <p:nvPr/>
        </p:nvPicPr>
        <p:blipFill>
          <a:blip r:embed="rId3">
            <a:alphaModFix/>
          </a:blip>
          <a:stretch>
            <a:fillRect/>
          </a:stretch>
        </p:blipFill>
        <p:spPr>
          <a:xfrm>
            <a:off x="303225" y="2981194"/>
            <a:ext cx="2486184" cy="1791875"/>
          </a:xfrm>
          <a:prstGeom prst="rect">
            <a:avLst/>
          </a:prstGeom>
          <a:noFill/>
          <a:ln>
            <a:noFill/>
          </a:ln>
        </p:spPr>
      </p:pic>
      <p:pic>
        <p:nvPicPr>
          <p:cNvPr id="829" name="Google Shape;829;p17"/>
          <p:cNvPicPr preferRelativeResize="0"/>
          <p:nvPr/>
        </p:nvPicPr>
        <p:blipFill>
          <a:blip r:embed="rId4">
            <a:alphaModFix/>
          </a:blip>
          <a:stretch>
            <a:fillRect/>
          </a:stretch>
        </p:blipFill>
        <p:spPr>
          <a:xfrm>
            <a:off x="3016650" y="2986250"/>
            <a:ext cx="2486175" cy="1801763"/>
          </a:xfrm>
          <a:prstGeom prst="rect">
            <a:avLst/>
          </a:prstGeom>
          <a:noFill/>
          <a:ln>
            <a:noFill/>
          </a:ln>
        </p:spPr>
      </p:pic>
      <p:pic>
        <p:nvPicPr>
          <p:cNvPr id="830" name="Google Shape;830;p17"/>
          <p:cNvPicPr preferRelativeResize="0"/>
          <p:nvPr/>
        </p:nvPicPr>
        <p:blipFill>
          <a:blip r:embed="rId5">
            <a:alphaModFix/>
          </a:blip>
          <a:stretch>
            <a:fillRect/>
          </a:stretch>
        </p:blipFill>
        <p:spPr>
          <a:xfrm>
            <a:off x="5822375" y="2986250"/>
            <a:ext cx="2499511" cy="1801775"/>
          </a:xfrm>
          <a:prstGeom prst="rect">
            <a:avLst/>
          </a:prstGeom>
          <a:noFill/>
          <a:ln>
            <a:noFill/>
          </a:ln>
        </p:spPr>
      </p:pic>
      <p:pic>
        <p:nvPicPr>
          <p:cNvPr id="831" name="Google Shape;831;p17"/>
          <p:cNvPicPr preferRelativeResize="0"/>
          <p:nvPr/>
        </p:nvPicPr>
        <p:blipFill>
          <a:blip r:embed="rId6">
            <a:alphaModFix/>
          </a:blip>
          <a:stretch>
            <a:fillRect/>
          </a:stretch>
        </p:blipFill>
        <p:spPr>
          <a:xfrm>
            <a:off x="7490050" y="1085000"/>
            <a:ext cx="1096525" cy="1096525"/>
          </a:xfrm>
          <a:prstGeom prst="rect">
            <a:avLst/>
          </a:prstGeom>
          <a:noFill/>
          <a:ln>
            <a:noFill/>
          </a:ln>
        </p:spPr>
      </p:pic>
      <p:pic>
        <p:nvPicPr>
          <p:cNvPr id="832" name="Google Shape;832;p17"/>
          <p:cNvPicPr preferRelativeResize="0"/>
          <p:nvPr/>
        </p:nvPicPr>
        <p:blipFill>
          <a:blip r:embed="rId7">
            <a:alphaModFix/>
          </a:blip>
          <a:stretch>
            <a:fillRect/>
          </a:stretch>
        </p:blipFill>
        <p:spPr>
          <a:xfrm>
            <a:off x="303225" y="868800"/>
            <a:ext cx="2499500" cy="18312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076" name="Google Shape;1076;p44"/>
          <p:cNvSpPr txBox="1">
            <a:spLocks noGrp="1"/>
          </p:cNvSpPr>
          <p:nvPr>
            <p:ph type="title"/>
          </p:nvPr>
        </p:nvSpPr>
        <p:spPr>
          <a:xfrm>
            <a:off x="502150" y="106425"/>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Regularization Ridge</a:t>
            </a:r>
            <a:endParaRPr/>
          </a:p>
        </p:txBody>
      </p:sp>
      <p:pic>
        <p:nvPicPr>
          <p:cNvPr id="1077" name="Google Shape;1077;p44"/>
          <p:cNvPicPr preferRelativeResize="0"/>
          <p:nvPr/>
        </p:nvPicPr>
        <p:blipFill>
          <a:blip r:embed="rId3">
            <a:alphaModFix/>
          </a:blip>
          <a:stretch>
            <a:fillRect/>
          </a:stretch>
        </p:blipFill>
        <p:spPr>
          <a:xfrm>
            <a:off x="541025" y="1086750"/>
            <a:ext cx="7685999" cy="2781425"/>
          </a:xfrm>
          <a:prstGeom prst="rect">
            <a:avLst/>
          </a:prstGeom>
          <a:noFill/>
          <a:ln>
            <a:noFill/>
          </a:ln>
        </p:spPr>
      </p:pic>
      <p:sp>
        <p:nvSpPr>
          <p:cNvPr id="1078" name="Google Shape;1078;p44"/>
          <p:cNvSpPr/>
          <p:nvPr/>
        </p:nvSpPr>
        <p:spPr>
          <a:xfrm>
            <a:off x="317675" y="2709075"/>
            <a:ext cx="3052500" cy="1394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1084" name="Google Shape;1084;p45"/>
          <p:cNvSpPr txBox="1">
            <a:spLocks noGrp="1"/>
          </p:cNvSpPr>
          <p:nvPr>
            <p:ph type="title"/>
          </p:nvPr>
        </p:nvSpPr>
        <p:spPr>
          <a:xfrm>
            <a:off x="502150" y="106425"/>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Regularization Lasso</a:t>
            </a:r>
            <a:endParaRPr/>
          </a:p>
        </p:txBody>
      </p:sp>
      <p:sp>
        <p:nvSpPr>
          <p:cNvPr id="1085" name="Google Shape;1085;p45"/>
          <p:cNvSpPr txBox="1">
            <a:spLocks noGrp="1"/>
          </p:cNvSpPr>
          <p:nvPr>
            <p:ph type="body" idx="4294967295"/>
          </p:nvPr>
        </p:nvSpPr>
        <p:spPr>
          <a:xfrm>
            <a:off x="2775300" y="2718450"/>
            <a:ext cx="6210600" cy="1272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latin typeface="Titillium Web Light"/>
                <a:ea typeface="Titillium Web Light"/>
                <a:cs typeface="Titillium Web Light"/>
                <a:sym typeface="Titillium Web Light"/>
              </a:rPr>
              <a:t>Lasso forces weights of </a:t>
            </a:r>
            <a:r>
              <a:rPr lang="en" sz="1800">
                <a:solidFill>
                  <a:schemeClr val="lt1"/>
                </a:solidFill>
                <a:latin typeface="Titillium Web Light"/>
                <a:ea typeface="Titillium Web Light"/>
                <a:cs typeface="Titillium Web Light"/>
                <a:sym typeface="Titillium Web Light"/>
              </a:rPr>
              <a:t>irrelevant features to approach to zero</a:t>
            </a:r>
            <a:endParaRPr sz="1800">
              <a:solidFill>
                <a:schemeClr val="lt1"/>
              </a:solidFill>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 </a:t>
            </a:r>
            <a:r>
              <a:rPr lang="en" sz="1400">
                <a:latin typeface="Titillium Web Light"/>
                <a:ea typeface="Titillium Web Light"/>
                <a:cs typeface="Titillium Web Light"/>
                <a:sym typeface="Titillium Web Light"/>
              </a:rPr>
              <a:t> </a:t>
            </a:r>
            <a:endParaRPr sz="1400">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latin typeface="Titillium Web Light"/>
                <a:ea typeface="Titillium Web Light"/>
                <a:cs typeface="Titillium Web Light"/>
                <a:sym typeface="Titillium Web Light"/>
              </a:rPr>
              <a:t>w= [ 0.00000000e+00 -0.00000000e+00  0.00000000e+00 -0.00000000e+00</a:t>
            </a:r>
            <a:endParaRPr sz="1400">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latin typeface="Titillium Web Light"/>
                <a:ea typeface="Titillium Web Light"/>
                <a:cs typeface="Titillium Web Light"/>
                <a:sym typeface="Titillium Web Light"/>
              </a:rPr>
              <a:t>  0.00000000e+00  0.00000000e+00  0.00000000e+00 -0.00000000e+00</a:t>
            </a:r>
            <a:endParaRPr sz="1400">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latin typeface="Titillium Web Light"/>
                <a:ea typeface="Titillium Web Light"/>
                <a:cs typeface="Titillium Web Light"/>
                <a:sym typeface="Titillium Web Light"/>
              </a:rPr>
              <a:t>  0.00000000e+00  0.00000000e+00 -0.00000000e+00  2.61900239e-03</a:t>
            </a:r>
            <a:endParaRPr sz="1400">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latin typeface="Titillium Web Light"/>
                <a:ea typeface="Titillium Web Light"/>
                <a:cs typeface="Titillium Web Light"/>
                <a:sym typeface="Titillium Web Light"/>
              </a:rPr>
              <a:t> -0.00000000e+00  3.33117186e-03  0.00000000e+00  0.00000000e+00</a:t>
            </a:r>
            <a:endParaRPr sz="1400">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None/>
            </a:pPr>
            <a:r>
              <a:rPr lang="en" sz="1400">
                <a:latin typeface="Titillium Web Light"/>
                <a:ea typeface="Titillium Web Light"/>
                <a:cs typeface="Titillium Web Light"/>
                <a:sym typeface="Titillium Web Light"/>
              </a:rPr>
              <a:t>...</a:t>
            </a:r>
            <a:endParaRPr sz="1400">
              <a:latin typeface="Titillium Web Light"/>
              <a:ea typeface="Titillium Web Light"/>
              <a:cs typeface="Titillium Web Light"/>
              <a:sym typeface="Titillium Web Light"/>
            </a:endParaRPr>
          </a:p>
        </p:txBody>
      </p:sp>
      <p:pic>
        <p:nvPicPr>
          <p:cNvPr id="1086" name="Google Shape;1086;p45"/>
          <p:cNvPicPr preferRelativeResize="0"/>
          <p:nvPr/>
        </p:nvPicPr>
        <p:blipFill>
          <a:blip r:embed="rId3">
            <a:alphaModFix/>
          </a:blip>
          <a:stretch>
            <a:fillRect/>
          </a:stretch>
        </p:blipFill>
        <p:spPr>
          <a:xfrm>
            <a:off x="502150" y="1101425"/>
            <a:ext cx="6403974" cy="2317475"/>
          </a:xfrm>
          <a:prstGeom prst="rect">
            <a:avLst/>
          </a:prstGeom>
          <a:noFill/>
          <a:ln>
            <a:noFill/>
          </a:ln>
        </p:spPr>
      </p:pic>
      <p:sp>
        <p:nvSpPr>
          <p:cNvPr id="1087" name="Google Shape;1087;p45"/>
          <p:cNvSpPr/>
          <p:nvPr/>
        </p:nvSpPr>
        <p:spPr>
          <a:xfrm>
            <a:off x="238250" y="2485325"/>
            <a:ext cx="2452800" cy="1191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6"/>
          <p:cNvSpPr txBox="1">
            <a:spLocks noGrp="1"/>
          </p:cNvSpPr>
          <p:nvPr>
            <p:ph type="title"/>
          </p:nvPr>
        </p:nvSpPr>
        <p:spPr>
          <a:xfrm>
            <a:off x="5595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Normal Equation (Analytic Solution ) </a:t>
            </a:r>
            <a:endParaRPr/>
          </a:p>
        </p:txBody>
      </p:sp>
      <p:sp>
        <p:nvSpPr>
          <p:cNvPr id="1093" name="Google Shape;1093;p4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094" name="Google Shape;1094;p46"/>
          <p:cNvPicPr preferRelativeResize="0"/>
          <p:nvPr/>
        </p:nvPicPr>
        <p:blipFill>
          <a:blip r:embed="rId3">
            <a:alphaModFix/>
          </a:blip>
          <a:stretch>
            <a:fillRect/>
          </a:stretch>
        </p:blipFill>
        <p:spPr>
          <a:xfrm>
            <a:off x="739675" y="1618100"/>
            <a:ext cx="3027850" cy="2322425"/>
          </a:xfrm>
          <a:prstGeom prst="rect">
            <a:avLst/>
          </a:prstGeom>
          <a:noFill/>
          <a:ln>
            <a:noFill/>
          </a:ln>
        </p:spPr>
      </p:pic>
      <p:pic>
        <p:nvPicPr>
          <p:cNvPr id="1095" name="Google Shape;1095;p46"/>
          <p:cNvPicPr preferRelativeResize="0"/>
          <p:nvPr/>
        </p:nvPicPr>
        <p:blipFill>
          <a:blip r:embed="rId4">
            <a:alphaModFix/>
          </a:blip>
          <a:stretch>
            <a:fillRect/>
          </a:stretch>
        </p:blipFill>
        <p:spPr>
          <a:xfrm>
            <a:off x="4419550" y="1498475"/>
            <a:ext cx="3689000" cy="1805425"/>
          </a:xfrm>
          <a:prstGeom prst="rect">
            <a:avLst/>
          </a:prstGeom>
          <a:noFill/>
          <a:ln>
            <a:noFill/>
          </a:ln>
        </p:spPr>
      </p:pic>
      <p:sp>
        <p:nvSpPr>
          <p:cNvPr id="1096" name="Google Shape;1096;p46"/>
          <p:cNvSpPr txBox="1">
            <a:spLocks noGrp="1"/>
          </p:cNvSpPr>
          <p:nvPr>
            <p:ph type="body" idx="4294967295"/>
          </p:nvPr>
        </p:nvSpPr>
        <p:spPr>
          <a:xfrm>
            <a:off x="559500" y="850300"/>
            <a:ext cx="4572600" cy="633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lt1"/>
                </a:solidFill>
                <a:latin typeface="Titillium Web Light"/>
                <a:ea typeface="Titillium Web Light"/>
                <a:cs typeface="Titillium Web Light"/>
                <a:sym typeface="Titillium Web Light"/>
              </a:rPr>
              <a:t>For function of one argument</a:t>
            </a:r>
            <a:endParaRPr>
              <a:solidFill>
                <a:schemeClr val="lt1"/>
              </a:solidFill>
              <a:latin typeface="Titillium Web Light"/>
              <a:ea typeface="Titillium Web Light"/>
              <a:cs typeface="Titillium Web Light"/>
              <a:sym typeface="Titillium Web Light"/>
            </a:endParaRPr>
          </a:p>
        </p:txBody>
      </p:sp>
      <p:pic>
        <p:nvPicPr>
          <p:cNvPr id="1097" name="Google Shape;1097;p46"/>
          <p:cNvPicPr preferRelativeResize="0"/>
          <p:nvPr/>
        </p:nvPicPr>
        <p:blipFill>
          <a:blip r:embed="rId5">
            <a:alphaModFix/>
          </a:blip>
          <a:stretch>
            <a:fillRect/>
          </a:stretch>
        </p:blipFill>
        <p:spPr>
          <a:xfrm>
            <a:off x="5285174" y="3507499"/>
            <a:ext cx="2960324" cy="1254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47"/>
          <p:cNvSpPr txBox="1">
            <a:spLocks noGrp="1"/>
          </p:cNvSpPr>
          <p:nvPr>
            <p:ph type="title"/>
          </p:nvPr>
        </p:nvSpPr>
        <p:spPr>
          <a:xfrm>
            <a:off x="4964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Normal Equation For Linear Regression </a:t>
            </a:r>
            <a:endParaRPr/>
          </a:p>
        </p:txBody>
      </p:sp>
      <p:sp>
        <p:nvSpPr>
          <p:cNvPr id="1103" name="Google Shape;1103;p4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1104" name="Google Shape;1104;p47"/>
          <p:cNvPicPr preferRelativeResize="0"/>
          <p:nvPr/>
        </p:nvPicPr>
        <p:blipFill>
          <a:blip r:embed="rId3">
            <a:alphaModFix/>
          </a:blip>
          <a:stretch>
            <a:fillRect/>
          </a:stretch>
        </p:blipFill>
        <p:spPr>
          <a:xfrm>
            <a:off x="270975" y="1356475"/>
            <a:ext cx="4504070" cy="716400"/>
          </a:xfrm>
          <a:prstGeom prst="rect">
            <a:avLst/>
          </a:prstGeom>
          <a:noFill/>
          <a:ln>
            <a:noFill/>
          </a:ln>
        </p:spPr>
      </p:pic>
      <p:sp>
        <p:nvSpPr>
          <p:cNvPr id="1105" name="Google Shape;1105;p47"/>
          <p:cNvSpPr txBox="1">
            <a:spLocks noGrp="1"/>
          </p:cNvSpPr>
          <p:nvPr>
            <p:ph type="body" idx="4294967295"/>
          </p:nvPr>
        </p:nvSpPr>
        <p:spPr>
          <a:xfrm>
            <a:off x="423375" y="797950"/>
            <a:ext cx="4572600" cy="633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lt1"/>
                </a:solidFill>
                <a:latin typeface="Titillium Web Light"/>
                <a:ea typeface="Titillium Web Light"/>
                <a:cs typeface="Titillium Web Light"/>
                <a:sym typeface="Titillium Web Light"/>
              </a:rPr>
              <a:t>For cost function</a:t>
            </a:r>
            <a:endParaRPr>
              <a:solidFill>
                <a:schemeClr val="lt1"/>
              </a:solidFill>
              <a:latin typeface="Titillium Web Light"/>
              <a:ea typeface="Titillium Web Light"/>
              <a:cs typeface="Titillium Web Light"/>
              <a:sym typeface="Titillium Web Light"/>
            </a:endParaRPr>
          </a:p>
        </p:txBody>
      </p:sp>
      <p:pic>
        <p:nvPicPr>
          <p:cNvPr id="1106" name="Google Shape;1106;p47"/>
          <p:cNvPicPr preferRelativeResize="0"/>
          <p:nvPr/>
        </p:nvPicPr>
        <p:blipFill>
          <a:blip r:embed="rId4">
            <a:alphaModFix/>
          </a:blip>
          <a:stretch>
            <a:fillRect/>
          </a:stretch>
        </p:blipFill>
        <p:spPr>
          <a:xfrm>
            <a:off x="4152475" y="1356475"/>
            <a:ext cx="4277350" cy="2084000"/>
          </a:xfrm>
          <a:prstGeom prst="rect">
            <a:avLst/>
          </a:prstGeom>
          <a:noFill/>
          <a:ln>
            <a:noFill/>
          </a:ln>
        </p:spPr>
      </p:pic>
      <p:pic>
        <p:nvPicPr>
          <p:cNvPr id="1107" name="Google Shape;1107;p47"/>
          <p:cNvPicPr preferRelativeResize="0"/>
          <p:nvPr/>
        </p:nvPicPr>
        <p:blipFill>
          <a:blip r:embed="rId5">
            <a:alphaModFix/>
          </a:blip>
          <a:stretch>
            <a:fillRect/>
          </a:stretch>
        </p:blipFill>
        <p:spPr>
          <a:xfrm>
            <a:off x="455019" y="3751100"/>
            <a:ext cx="5119109" cy="547800"/>
          </a:xfrm>
          <a:prstGeom prst="rect">
            <a:avLst/>
          </a:prstGeom>
          <a:noFill/>
          <a:ln>
            <a:noFill/>
          </a:ln>
        </p:spPr>
      </p:pic>
      <p:pic>
        <p:nvPicPr>
          <p:cNvPr id="1108" name="Google Shape;1108;p47"/>
          <p:cNvPicPr preferRelativeResize="0"/>
          <p:nvPr/>
        </p:nvPicPr>
        <p:blipFill>
          <a:blip r:embed="rId6">
            <a:alphaModFix/>
          </a:blip>
          <a:stretch>
            <a:fillRect/>
          </a:stretch>
        </p:blipFill>
        <p:spPr>
          <a:xfrm>
            <a:off x="5854425" y="3606175"/>
            <a:ext cx="2575399" cy="1084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8"/>
          <p:cNvSpPr txBox="1">
            <a:spLocks noGrp="1"/>
          </p:cNvSpPr>
          <p:nvPr>
            <p:ph type="ctrTitle"/>
          </p:nvPr>
        </p:nvSpPr>
        <p:spPr>
          <a:xfrm>
            <a:off x="448275" y="251246"/>
            <a:ext cx="77724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Polynomial Regression</a:t>
            </a:r>
            <a:endParaRPr sz="3000"/>
          </a:p>
        </p:txBody>
      </p:sp>
      <p:sp>
        <p:nvSpPr>
          <p:cNvPr id="1114" name="Google Shape;1114;p48"/>
          <p:cNvSpPr txBox="1"/>
          <p:nvPr/>
        </p:nvSpPr>
        <p:spPr>
          <a:xfrm>
            <a:off x="3100925" y="905550"/>
            <a:ext cx="5679000" cy="70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Titillium Web Light"/>
                <a:ea typeface="Titillium Web Light"/>
                <a:cs typeface="Titillium Web Light"/>
                <a:sym typeface="Titillium Web Light"/>
              </a:rPr>
              <a:t>Degree= 2</a:t>
            </a:r>
            <a:endParaRPr/>
          </a:p>
        </p:txBody>
      </p:sp>
      <p:pic>
        <p:nvPicPr>
          <p:cNvPr id="1115" name="Google Shape;1115;p48"/>
          <p:cNvPicPr preferRelativeResize="0"/>
          <p:nvPr/>
        </p:nvPicPr>
        <p:blipFill>
          <a:blip r:embed="rId3">
            <a:alphaModFix/>
          </a:blip>
          <a:stretch>
            <a:fillRect/>
          </a:stretch>
        </p:blipFill>
        <p:spPr>
          <a:xfrm>
            <a:off x="565125" y="1041625"/>
            <a:ext cx="6705600" cy="2514600"/>
          </a:xfrm>
          <a:prstGeom prst="rect">
            <a:avLst/>
          </a:prstGeom>
          <a:noFill/>
          <a:ln>
            <a:noFill/>
          </a:ln>
        </p:spPr>
      </p:pic>
      <p:pic>
        <p:nvPicPr>
          <p:cNvPr id="1116" name="Google Shape;1116;p48"/>
          <p:cNvPicPr preferRelativeResize="0"/>
          <p:nvPr/>
        </p:nvPicPr>
        <p:blipFill>
          <a:blip r:embed="rId4">
            <a:alphaModFix/>
          </a:blip>
          <a:stretch>
            <a:fillRect/>
          </a:stretch>
        </p:blipFill>
        <p:spPr>
          <a:xfrm>
            <a:off x="5761814" y="3251425"/>
            <a:ext cx="2833437" cy="1193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35</a:t>
            </a:fld>
            <a:endParaRPr/>
          </a:p>
        </p:txBody>
      </p:sp>
      <p:sp>
        <p:nvSpPr>
          <p:cNvPr id="1122" name="Google Shape;1122;p49"/>
          <p:cNvSpPr txBox="1">
            <a:spLocks noGrp="1"/>
          </p:cNvSpPr>
          <p:nvPr>
            <p:ph type="title"/>
          </p:nvPr>
        </p:nvSpPr>
        <p:spPr>
          <a:xfrm>
            <a:off x="5089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Home Task</a:t>
            </a:r>
            <a:endParaRPr>
              <a:latin typeface="Titillium Web Light"/>
              <a:ea typeface="Titillium Web Light"/>
              <a:cs typeface="Titillium Web Light"/>
              <a:sym typeface="Titillium Web Light"/>
            </a:endParaRPr>
          </a:p>
        </p:txBody>
      </p:sp>
      <p:sp>
        <p:nvSpPr>
          <p:cNvPr id="1123" name="Google Shape;1123;p49"/>
          <p:cNvSpPr txBox="1">
            <a:spLocks noGrp="1"/>
          </p:cNvSpPr>
          <p:nvPr>
            <p:ph type="title"/>
          </p:nvPr>
        </p:nvSpPr>
        <p:spPr>
          <a:xfrm>
            <a:off x="509500" y="817300"/>
            <a:ext cx="7965000" cy="4158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Titillium Web"/>
              <a:buAutoNum type="arabicParenR"/>
            </a:pPr>
            <a:r>
              <a:rPr lang="en" sz="1800" b="1">
                <a:solidFill>
                  <a:schemeClr val="lt1"/>
                </a:solidFill>
                <a:latin typeface="Titillium Web"/>
                <a:ea typeface="Titillium Web"/>
                <a:cs typeface="Titillium Web"/>
                <a:sym typeface="Titillium Web"/>
              </a:rPr>
              <a:t>Follow guide in Jupyter Notebook  “lesson_6_lin_reg_home_task” </a:t>
            </a:r>
            <a:endParaRPr sz="1800" b="1">
              <a:solidFill>
                <a:schemeClr val="lt1"/>
              </a:solidFill>
              <a:latin typeface="Titillium Web"/>
              <a:ea typeface="Titillium Web"/>
              <a:cs typeface="Titillium Web"/>
              <a:sym typeface="Titillium Web"/>
            </a:endParaRPr>
          </a:p>
          <a:p>
            <a:pPr marL="4572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Fill in proper code to patterns:</a:t>
            </a:r>
            <a:endParaRPr sz="1600">
              <a:solidFill>
                <a:schemeClr val="lt1"/>
              </a:solidFill>
              <a:latin typeface="Titillium Web Light"/>
              <a:ea typeface="Titillium Web Light"/>
              <a:cs typeface="Titillium Web Light"/>
              <a:sym typeface="Titillium Web Light"/>
            </a:endParaRPr>
          </a:p>
          <a:p>
            <a:pPr marL="9144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 YOUR_CODE. instriction</a:t>
            </a:r>
            <a:endParaRPr sz="1600">
              <a:solidFill>
                <a:schemeClr val="lt1"/>
              </a:solidFill>
              <a:latin typeface="Titillium Web Light"/>
              <a:ea typeface="Titillium Web Light"/>
              <a:cs typeface="Titillium Web Light"/>
              <a:sym typeface="Titillium Web Light"/>
            </a:endParaRPr>
          </a:p>
          <a:p>
            <a:pPr marL="9144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 START_CODE </a:t>
            </a:r>
            <a:endParaRPr sz="1600">
              <a:solidFill>
                <a:schemeClr val="lt1"/>
              </a:solidFill>
              <a:latin typeface="Titillium Web Light"/>
              <a:ea typeface="Titillium Web Light"/>
              <a:cs typeface="Titillium Web Light"/>
              <a:sym typeface="Titillium Web Light"/>
            </a:endParaRPr>
          </a:p>
          <a:p>
            <a:pPr marL="9144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code </a:t>
            </a:r>
            <a:endParaRPr sz="1600">
              <a:solidFill>
                <a:schemeClr val="lt1"/>
              </a:solidFill>
              <a:latin typeface="Titillium Web Light"/>
              <a:ea typeface="Titillium Web Light"/>
              <a:cs typeface="Titillium Web Light"/>
              <a:sym typeface="Titillium Web Light"/>
            </a:endParaRPr>
          </a:p>
          <a:p>
            <a:pPr marL="9144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 END_CODE </a:t>
            </a:r>
            <a:endParaRPr sz="1600">
              <a:solidFill>
                <a:schemeClr val="lt1"/>
              </a:solidFill>
              <a:latin typeface="Titillium Web Light"/>
              <a:ea typeface="Titillium Web Light"/>
              <a:cs typeface="Titillium Web Light"/>
              <a:sym typeface="Titillium Web Light"/>
            </a:endParaRPr>
          </a:p>
          <a:p>
            <a:pPr marL="457200" lvl="0" indent="0" algn="l" rtl="0">
              <a:spcBef>
                <a:spcPts val="0"/>
              </a:spcBef>
              <a:spcAft>
                <a:spcPts val="0"/>
              </a:spcAft>
              <a:buNone/>
            </a:pPr>
            <a:r>
              <a:rPr lang="en" sz="1600">
                <a:solidFill>
                  <a:schemeClr val="lt1"/>
                </a:solidFill>
                <a:latin typeface="Titillium Web Light"/>
                <a:ea typeface="Titillium Web Light"/>
                <a:cs typeface="Titillium Web Light"/>
                <a:sym typeface="Titillium Web Light"/>
              </a:rPr>
              <a:t>Use  “Check” cell’s code to check your results e.g</a:t>
            </a:r>
            <a:endParaRPr sz="1600">
              <a:solidFill>
                <a:schemeClr val="lt1"/>
              </a:solidFill>
              <a:latin typeface="Titillium Web Light"/>
              <a:ea typeface="Titillium Web Light"/>
              <a:cs typeface="Titillium Web Light"/>
              <a:sym typeface="Titillium Web Light"/>
            </a:endParaRPr>
          </a:p>
          <a:p>
            <a:pPr marL="457200" lvl="0" indent="0" algn="l" rtl="0">
              <a:spcBef>
                <a:spcPts val="0"/>
              </a:spcBef>
              <a:spcAft>
                <a:spcPts val="0"/>
              </a:spcAft>
              <a:buNone/>
            </a:pPr>
            <a:endParaRPr sz="1600">
              <a:solidFill>
                <a:schemeClr val="lt1"/>
              </a:solidFill>
              <a:latin typeface="Titillium Web Light"/>
              <a:ea typeface="Titillium Web Light"/>
              <a:cs typeface="Titillium Web Light"/>
              <a:sym typeface="Titillium Web Light"/>
            </a:endParaRPr>
          </a:p>
          <a:p>
            <a:pPr marL="457200" lvl="0" indent="0" algn="l" rtl="0">
              <a:spcBef>
                <a:spcPts val="0"/>
              </a:spcBef>
              <a:spcAft>
                <a:spcPts val="0"/>
              </a:spcAft>
              <a:buNone/>
            </a:pPr>
            <a:endParaRPr sz="1600">
              <a:solidFill>
                <a:schemeClr val="lt1"/>
              </a:solidFill>
              <a:latin typeface="Titillium Web Light"/>
              <a:ea typeface="Titillium Web Light"/>
              <a:cs typeface="Titillium Web Light"/>
              <a:sym typeface="Titillium Web Light"/>
            </a:endParaRPr>
          </a:p>
          <a:p>
            <a:pPr marL="457200" lvl="0" indent="0" algn="l" rtl="0">
              <a:spcBef>
                <a:spcPts val="0"/>
              </a:spcBef>
              <a:spcAft>
                <a:spcPts val="0"/>
              </a:spcAft>
              <a:buNone/>
            </a:pPr>
            <a:endParaRPr sz="1600">
              <a:solidFill>
                <a:schemeClr val="lt1"/>
              </a:solidFill>
              <a:latin typeface="Titillium Web Light"/>
              <a:ea typeface="Titillium Web Light"/>
              <a:cs typeface="Titillium Web Light"/>
              <a:sym typeface="Titillium Web Light"/>
            </a:endParaRPr>
          </a:p>
          <a:p>
            <a:pPr marL="457200" lvl="0" indent="0" algn="l" rtl="0">
              <a:spcBef>
                <a:spcPts val="0"/>
              </a:spcBef>
              <a:spcAft>
                <a:spcPts val="0"/>
              </a:spcAft>
              <a:buNone/>
            </a:pPr>
            <a:endParaRPr sz="1600">
              <a:solidFill>
                <a:schemeClr val="lt1"/>
              </a:solidFill>
              <a:latin typeface="Titillium Web Light"/>
              <a:ea typeface="Titillium Web Light"/>
              <a:cs typeface="Titillium Web Light"/>
              <a:sym typeface="Titillium Web Light"/>
            </a:endParaRPr>
          </a:p>
          <a:p>
            <a:pPr marL="457200" lvl="0" indent="-342900" algn="l" rtl="0">
              <a:lnSpc>
                <a:spcPct val="150000"/>
              </a:lnSpc>
              <a:spcBef>
                <a:spcPts val="0"/>
              </a:spcBef>
              <a:spcAft>
                <a:spcPts val="0"/>
              </a:spcAft>
              <a:buClr>
                <a:schemeClr val="lt1"/>
              </a:buClr>
              <a:buSzPts val="1800"/>
              <a:buFont typeface="Titillium Web"/>
              <a:buAutoNum type="arabicParenR"/>
            </a:pPr>
            <a:r>
              <a:rPr lang="en" sz="1800" b="1">
                <a:solidFill>
                  <a:schemeClr val="lt1"/>
                </a:solidFill>
                <a:latin typeface="Titillium Web"/>
                <a:ea typeface="Titillium Web"/>
                <a:cs typeface="Titillium Web"/>
                <a:sym typeface="Titillium Web"/>
              </a:rPr>
              <a:t>Use diabetes dataset (sklearn.datasets.load_diabetes)</a:t>
            </a:r>
            <a:endParaRPr sz="1800" b="1">
              <a:solidFill>
                <a:schemeClr val="lt1"/>
              </a:solidFill>
              <a:latin typeface="Titillium Web"/>
              <a:ea typeface="Titillium Web"/>
              <a:cs typeface="Titillium Web"/>
              <a:sym typeface="Titillium Web"/>
            </a:endParaRPr>
          </a:p>
          <a:p>
            <a:pPr marL="457200" lvl="0" indent="-330200" algn="l" rtl="0">
              <a:lnSpc>
                <a:spcPct val="150000"/>
              </a:lnSpc>
              <a:spcBef>
                <a:spcPts val="0"/>
              </a:spcBef>
              <a:spcAft>
                <a:spcPts val="0"/>
              </a:spcAft>
              <a:buClr>
                <a:schemeClr val="lt1"/>
              </a:buClr>
              <a:buSzPts val="1600"/>
              <a:buFont typeface="Titillium Web Light"/>
              <a:buChar char="●"/>
            </a:pPr>
            <a:r>
              <a:rPr lang="en" sz="1600">
                <a:solidFill>
                  <a:schemeClr val="lt1"/>
                </a:solidFill>
                <a:latin typeface="Titillium Web Light"/>
                <a:ea typeface="Titillium Web Light"/>
                <a:cs typeface="Titillium Web Light"/>
                <a:sym typeface="Titillium Web Light"/>
              </a:rPr>
              <a:t>Apply Ridge, Lasso, Polynomial</a:t>
            </a:r>
            <a:endParaRPr sz="1600">
              <a:solidFill>
                <a:schemeClr val="lt1"/>
              </a:solidFill>
              <a:latin typeface="Titillium Web Light"/>
              <a:ea typeface="Titillium Web Light"/>
              <a:cs typeface="Titillium Web Light"/>
              <a:sym typeface="Titillium Web Light"/>
            </a:endParaRPr>
          </a:p>
          <a:p>
            <a:pPr marL="457200" lvl="0" indent="-330200" algn="l" rtl="0">
              <a:lnSpc>
                <a:spcPct val="150000"/>
              </a:lnSpc>
              <a:spcBef>
                <a:spcPts val="0"/>
              </a:spcBef>
              <a:spcAft>
                <a:spcPts val="0"/>
              </a:spcAft>
              <a:buClr>
                <a:schemeClr val="lt1"/>
              </a:buClr>
              <a:buSzPts val="1600"/>
              <a:buFont typeface="Titillium Web Light"/>
              <a:buChar char="●"/>
            </a:pPr>
            <a:r>
              <a:rPr lang="en" sz="1600">
                <a:solidFill>
                  <a:schemeClr val="lt1"/>
                </a:solidFill>
                <a:latin typeface="Titillium Web Light"/>
                <a:ea typeface="Titillium Web Light"/>
                <a:cs typeface="Titillium Web Light"/>
                <a:sym typeface="Titillium Web Light"/>
              </a:rPr>
              <a:t>Implement Normal Equation (optionally)</a:t>
            </a:r>
            <a:endParaRPr sz="16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600">
              <a:latin typeface="Titillium Web Light"/>
              <a:ea typeface="Titillium Web Light"/>
              <a:cs typeface="Titillium Web Light"/>
              <a:sym typeface="Titillium Web Light"/>
            </a:endParaRPr>
          </a:p>
        </p:txBody>
      </p:sp>
      <p:pic>
        <p:nvPicPr>
          <p:cNvPr id="1124" name="Google Shape;1124;p49"/>
          <p:cNvPicPr preferRelativeResize="0"/>
          <p:nvPr/>
        </p:nvPicPr>
        <p:blipFill>
          <a:blip r:embed="rId3">
            <a:alphaModFix/>
          </a:blip>
          <a:stretch>
            <a:fillRect/>
          </a:stretch>
        </p:blipFill>
        <p:spPr>
          <a:xfrm>
            <a:off x="1561675" y="2937025"/>
            <a:ext cx="2879100" cy="757275"/>
          </a:xfrm>
          <a:prstGeom prst="rect">
            <a:avLst/>
          </a:prstGeom>
          <a:noFill/>
          <a:ln>
            <a:noFill/>
          </a:ln>
        </p:spPr>
      </p:pic>
      <p:pic>
        <p:nvPicPr>
          <p:cNvPr id="1125" name="Google Shape;1125;p49"/>
          <p:cNvPicPr preferRelativeResize="0"/>
          <p:nvPr/>
        </p:nvPicPr>
        <p:blipFill>
          <a:blip r:embed="rId4">
            <a:alphaModFix/>
          </a:blip>
          <a:stretch>
            <a:fillRect/>
          </a:stretch>
        </p:blipFill>
        <p:spPr>
          <a:xfrm>
            <a:off x="6081000" y="1341575"/>
            <a:ext cx="2758950" cy="1755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1131" name="Google Shape;1131;p50"/>
          <p:cNvSpPr txBox="1">
            <a:spLocks noGrp="1"/>
          </p:cNvSpPr>
          <p:nvPr>
            <p:ph type="title"/>
          </p:nvPr>
        </p:nvSpPr>
        <p:spPr>
          <a:xfrm>
            <a:off x="5089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Learn more</a:t>
            </a:r>
            <a:endParaRPr>
              <a:latin typeface="Titillium Web Light"/>
              <a:ea typeface="Titillium Web Light"/>
              <a:cs typeface="Titillium Web Light"/>
              <a:sym typeface="Titillium Web Light"/>
            </a:endParaRPr>
          </a:p>
        </p:txBody>
      </p:sp>
      <p:sp>
        <p:nvSpPr>
          <p:cNvPr id="1132" name="Google Shape;1132;p50"/>
          <p:cNvSpPr/>
          <p:nvPr/>
        </p:nvSpPr>
        <p:spPr>
          <a:xfrm>
            <a:off x="508900" y="826825"/>
            <a:ext cx="4729800" cy="3755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Machine Learning (free of charge)</a:t>
            </a:r>
            <a:endParaRPr>
              <a:solidFill>
                <a:schemeClr val="dk1"/>
              </a:solidFill>
            </a:endParaRPr>
          </a:p>
          <a:p>
            <a:pPr marL="0" lvl="0" indent="0" algn="l" rtl="0">
              <a:spcBef>
                <a:spcPts val="0"/>
              </a:spcBef>
              <a:spcAft>
                <a:spcPts val="0"/>
              </a:spcAft>
              <a:buNone/>
            </a:pPr>
            <a:r>
              <a:rPr lang="en" u="sng">
                <a:solidFill>
                  <a:schemeClr val="hlink"/>
                </a:solidFill>
                <a:hlinkClick r:id="rId3"/>
              </a:rPr>
              <a:t>https://www.coursera.org/learn/machine-learning/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Applied Machine Learning in Python</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4"/>
              </a:rPr>
              <a:t>https://www.coursera.org/learn/python-machine-learning</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 Introduction to Linear Regression Analysis</a:t>
            </a:r>
            <a:endParaRPr>
              <a:solidFill>
                <a:schemeClr val="dk1"/>
              </a:solidFill>
            </a:endParaRPr>
          </a:p>
          <a:p>
            <a:pPr marL="0" lvl="0" indent="0" algn="l" rtl="0">
              <a:spcBef>
                <a:spcPts val="0"/>
              </a:spcBef>
              <a:spcAft>
                <a:spcPts val="0"/>
              </a:spcAft>
              <a:buNone/>
            </a:pPr>
            <a:r>
              <a:rPr lang="en" u="sng">
                <a:solidFill>
                  <a:schemeClr val="hlink"/>
                </a:solidFill>
                <a:hlinkClick r:id="rId5"/>
              </a:rPr>
              <a:t>https://www.youtube.com/watch?v=zPG4NjIkCjc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How to calculate linear regression using least square method</a:t>
            </a:r>
            <a:endParaRPr>
              <a:solidFill>
                <a:schemeClr val="dk1"/>
              </a:solidFill>
            </a:endParaRPr>
          </a:p>
          <a:p>
            <a:pPr marL="0" lvl="0" indent="0" algn="l" rtl="0">
              <a:spcBef>
                <a:spcPts val="0"/>
              </a:spcBef>
              <a:spcAft>
                <a:spcPts val="0"/>
              </a:spcAft>
              <a:buNone/>
            </a:pPr>
            <a:r>
              <a:rPr lang="en" u="sng">
                <a:solidFill>
                  <a:schemeClr val="hlink"/>
                </a:solidFill>
                <a:hlinkClick r:id="rId6"/>
              </a:rPr>
              <a:t>https://www.youtube.com/watch?v=JvS2triCgOY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sklearn.datasets.load_diabetes</a:t>
            </a:r>
            <a:endParaRPr>
              <a:solidFill>
                <a:schemeClr val="dk1"/>
              </a:solidFill>
            </a:endParaRPr>
          </a:p>
          <a:p>
            <a:pPr marL="0" lvl="0" indent="0" algn="l" rtl="0">
              <a:spcBef>
                <a:spcPts val="0"/>
              </a:spcBef>
              <a:spcAft>
                <a:spcPts val="0"/>
              </a:spcAft>
              <a:buNone/>
            </a:pPr>
            <a:r>
              <a:rPr lang="en" u="sng">
                <a:solidFill>
                  <a:schemeClr val="hlink"/>
                </a:solidFill>
                <a:hlinkClick r:id="rId7"/>
              </a:rPr>
              <a:t>https://scikit-learn.org/stable/modules/generated/sklearn.datasets.load_diabetes.html</a:t>
            </a:r>
            <a:r>
              <a:rPr lang="en">
                <a:solidFill>
                  <a:schemeClr val="dk1"/>
                </a:solidFill>
              </a:rPr>
              <a:t>  </a:t>
            </a:r>
            <a:endParaRPr>
              <a:solidFill>
                <a:schemeClr val="dk1"/>
              </a:solidFill>
            </a:endParaRPr>
          </a:p>
        </p:txBody>
      </p:sp>
      <p:pic>
        <p:nvPicPr>
          <p:cNvPr id="1133" name="Google Shape;1133;p50"/>
          <p:cNvPicPr preferRelativeResize="0"/>
          <p:nvPr/>
        </p:nvPicPr>
        <p:blipFill>
          <a:blip r:embed="rId8">
            <a:alphaModFix/>
          </a:blip>
          <a:stretch>
            <a:fillRect/>
          </a:stretch>
        </p:blipFill>
        <p:spPr>
          <a:xfrm>
            <a:off x="5823299" y="2722274"/>
            <a:ext cx="2960324" cy="1254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51"/>
          <p:cNvSpPr txBox="1">
            <a:spLocks noGrp="1"/>
          </p:cNvSpPr>
          <p:nvPr>
            <p:ph type="ctrTitle"/>
          </p:nvPr>
        </p:nvSpPr>
        <p:spPr>
          <a:xfrm>
            <a:off x="472300" y="1561625"/>
            <a:ext cx="3812100" cy="17586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Font typeface="Titillium Web Light"/>
              <a:buChar char="●"/>
            </a:pPr>
            <a:r>
              <a:rPr lang="en" sz="2400" dirty="0">
                <a:latin typeface="Titillium Web Light"/>
                <a:ea typeface="Titillium Web Light"/>
                <a:cs typeface="Titillium Web Light"/>
                <a:sym typeface="Titillium Web Light"/>
              </a:rPr>
              <a:t>Logistic Regression</a:t>
            </a:r>
            <a:endParaRPr sz="2400" dirty="0">
              <a:latin typeface="Titillium Web Light"/>
              <a:ea typeface="Titillium Web Light"/>
              <a:cs typeface="Titillium Web Light"/>
              <a:sym typeface="Titillium Web Light"/>
            </a:endParaRPr>
          </a:p>
        </p:txBody>
      </p:sp>
      <p:sp>
        <p:nvSpPr>
          <p:cNvPr id="1139" name="Google Shape;1139;p51"/>
          <p:cNvSpPr txBox="1">
            <a:spLocks noGrp="1"/>
          </p:cNvSpPr>
          <p:nvPr>
            <p:ph type="title" idx="4294967295"/>
          </p:nvPr>
        </p:nvSpPr>
        <p:spPr>
          <a:xfrm>
            <a:off x="564875" y="28502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Next Lesson </a:t>
            </a:r>
            <a:endParaRPr/>
          </a:p>
        </p:txBody>
      </p:sp>
      <p:pic>
        <p:nvPicPr>
          <p:cNvPr id="1140" name="Google Shape;1140;p51"/>
          <p:cNvPicPr preferRelativeResize="0"/>
          <p:nvPr/>
        </p:nvPicPr>
        <p:blipFill>
          <a:blip r:embed="rId3">
            <a:alphaModFix/>
          </a:blip>
          <a:stretch>
            <a:fillRect/>
          </a:stretch>
        </p:blipFill>
        <p:spPr>
          <a:xfrm>
            <a:off x="4693050" y="1639800"/>
            <a:ext cx="3812125" cy="1602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5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146" name="Google Shape;1146;p52"/>
          <p:cNvSpPr txBox="1">
            <a:spLocks noGrp="1"/>
          </p:cNvSpPr>
          <p:nvPr>
            <p:ph type="title"/>
          </p:nvPr>
        </p:nvSpPr>
        <p:spPr>
          <a:xfrm>
            <a:off x="5535450" y="1044950"/>
            <a:ext cx="3293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THANKS!</a:t>
            </a:r>
            <a:endParaRPr sz="6000"/>
          </a:p>
        </p:txBody>
      </p:sp>
      <p:sp>
        <p:nvSpPr>
          <p:cNvPr id="1147" name="Google Shape;1147;p52"/>
          <p:cNvSpPr txBox="1">
            <a:spLocks noGrp="1"/>
          </p:cNvSpPr>
          <p:nvPr>
            <p:ph type="body" idx="1"/>
          </p:nvPr>
        </p:nvSpPr>
        <p:spPr>
          <a:xfrm>
            <a:off x="5779025" y="2177275"/>
            <a:ext cx="2585700" cy="74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Any questions?</a:t>
            </a:r>
            <a:endParaRPr b="1"/>
          </a:p>
          <a:p>
            <a:pPr marL="457200" lvl="0" indent="0" algn="l" rtl="0">
              <a:spcBef>
                <a:spcPts val="600"/>
              </a:spcBef>
              <a:spcAft>
                <a:spcPts val="0"/>
              </a:spcAft>
              <a:buNone/>
            </a:pPr>
            <a:endParaRPr/>
          </a:p>
        </p:txBody>
      </p:sp>
      <p:pic>
        <p:nvPicPr>
          <p:cNvPr id="1148" name="Google Shape;1148;p52"/>
          <p:cNvPicPr preferRelativeResize="0"/>
          <p:nvPr/>
        </p:nvPicPr>
        <p:blipFill>
          <a:blip r:embed="rId3">
            <a:alphaModFix/>
          </a:blip>
          <a:stretch>
            <a:fillRect/>
          </a:stretch>
        </p:blipFill>
        <p:spPr>
          <a:xfrm>
            <a:off x="576525" y="833950"/>
            <a:ext cx="3551375" cy="2663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4</a:t>
            </a:fld>
            <a:endParaRPr/>
          </a:p>
        </p:txBody>
      </p:sp>
      <p:sp>
        <p:nvSpPr>
          <p:cNvPr id="838" name="Google Shape;838;p18"/>
          <p:cNvSpPr txBox="1"/>
          <p:nvPr/>
        </p:nvSpPr>
        <p:spPr>
          <a:xfrm>
            <a:off x="221875" y="38300"/>
            <a:ext cx="6162000" cy="10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latin typeface="Titillium Web Light"/>
                <a:ea typeface="Titillium Web Light"/>
                <a:cs typeface="Titillium Web Light"/>
                <a:sym typeface="Titillium Web Light"/>
              </a:rPr>
              <a:t>Supervised Machine Learning Flow</a:t>
            </a:r>
            <a:endParaRPr sz="3000">
              <a:latin typeface="Titillium Web Light"/>
              <a:ea typeface="Titillium Web Light"/>
              <a:cs typeface="Titillium Web Light"/>
              <a:sym typeface="Titillium Web Light"/>
            </a:endParaRPr>
          </a:p>
        </p:txBody>
      </p:sp>
      <p:pic>
        <p:nvPicPr>
          <p:cNvPr id="839" name="Google Shape;839;p18"/>
          <p:cNvPicPr preferRelativeResize="0"/>
          <p:nvPr/>
        </p:nvPicPr>
        <p:blipFill>
          <a:blip r:embed="rId3">
            <a:alphaModFix/>
          </a:blip>
          <a:stretch>
            <a:fillRect/>
          </a:stretch>
        </p:blipFill>
        <p:spPr>
          <a:xfrm>
            <a:off x="651050" y="1665475"/>
            <a:ext cx="6476150" cy="3031375"/>
          </a:xfrm>
          <a:prstGeom prst="rect">
            <a:avLst/>
          </a:prstGeom>
          <a:noFill/>
          <a:ln>
            <a:noFill/>
          </a:ln>
        </p:spPr>
      </p:pic>
      <p:pic>
        <p:nvPicPr>
          <p:cNvPr id="840" name="Google Shape;840;p18"/>
          <p:cNvPicPr preferRelativeResize="0"/>
          <p:nvPr/>
        </p:nvPicPr>
        <p:blipFill>
          <a:blip r:embed="rId4">
            <a:alphaModFix/>
          </a:blip>
          <a:stretch>
            <a:fillRect/>
          </a:stretch>
        </p:blipFill>
        <p:spPr>
          <a:xfrm>
            <a:off x="7498725" y="2907450"/>
            <a:ext cx="1087850" cy="1688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846" name="Google Shape;846;p19"/>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 Function</a:t>
            </a:r>
            <a:endParaRPr/>
          </a:p>
        </p:txBody>
      </p:sp>
      <p:pic>
        <p:nvPicPr>
          <p:cNvPr id="847" name="Google Shape;847;p19"/>
          <p:cNvPicPr preferRelativeResize="0"/>
          <p:nvPr/>
        </p:nvPicPr>
        <p:blipFill>
          <a:blip r:embed="rId3">
            <a:alphaModFix/>
          </a:blip>
          <a:stretch>
            <a:fillRect/>
          </a:stretch>
        </p:blipFill>
        <p:spPr>
          <a:xfrm>
            <a:off x="5013075" y="1019150"/>
            <a:ext cx="3856699" cy="2673275"/>
          </a:xfrm>
          <a:prstGeom prst="rect">
            <a:avLst/>
          </a:prstGeom>
          <a:noFill/>
          <a:ln>
            <a:noFill/>
          </a:ln>
        </p:spPr>
      </p:pic>
      <p:sp>
        <p:nvSpPr>
          <p:cNvPr id="848" name="Google Shape;848;p19"/>
          <p:cNvSpPr txBox="1">
            <a:spLocks noGrp="1"/>
          </p:cNvSpPr>
          <p:nvPr>
            <p:ph type="title"/>
          </p:nvPr>
        </p:nvSpPr>
        <p:spPr>
          <a:xfrm>
            <a:off x="502950" y="1001475"/>
            <a:ext cx="5003400" cy="3994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Titillium Web Light"/>
                <a:ea typeface="Titillium Web Light"/>
                <a:cs typeface="Titillium Web Light"/>
                <a:sym typeface="Titillium Web Light"/>
              </a:rPr>
              <a:t>Hypothesis</a:t>
            </a:r>
            <a:endParaRPr sz="1800">
              <a:latin typeface="Titillium Web Light"/>
              <a:ea typeface="Titillium Web Light"/>
              <a:cs typeface="Titillium Web Light"/>
              <a:sym typeface="Titillium Web Light"/>
            </a:endParaRPr>
          </a:p>
          <a:p>
            <a:pPr marL="0" lvl="0" indent="0" algn="l" rtl="0">
              <a:spcBef>
                <a:spcPts val="1000"/>
              </a:spcBef>
              <a:spcAft>
                <a:spcPts val="0"/>
              </a:spcAft>
              <a:buNone/>
            </a:pPr>
            <a:r>
              <a:rPr lang="en" sz="1800">
                <a:latin typeface="Titillium Web Light"/>
                <a:ea typeface="Titillium Web Light"/>
                <a:cs typeface="Titillium Web Light"/>
                <a:sym typeface="Titillium Web Light"/>
              </a:rPr>
              <a:t>Error</a:t>
            </a: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r>
              <a:rPr lang="en" sz="1800">
                <a:latin typeface="Titillium Web Light"/>
                <a:ea typeface="Titillium Web Light"/>
                <a:cs typeface="Titillium Web Light"/>
                <a:sym typeface="Titillium Web Light"/>
              </a:rPr>
              <a:t>Cost function (squared error function):</a:t>
            </a: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r>
              <a:rPr lang="en" sz="1800">
                <a:latin typeface="Titillium Web Light"/>
                <a:ea typeface="Titillium Web Light"/>
                <a:cs typeface="Titillium Web Light"/>
                <a:sym typeface="Titillium Web Light"/>
              </a:rPr>
              <a:t>Task: Choose b,w that minimize the cost function</a:t>
            </a: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r>
              <a:rPr lang="en" sz="1800">
                <a:latin typeface="Titillium Web Light"/>
                <a:ea typeface="Titillium Web Light"/>
                <a:cs typeface="Titillium Web Light"/>
                <a:sym typeface="Titillium Web Light"/>
              </a:rPr>
              <a:t>  </a:t>
            </a:r>
            <a:endParaRPr sz="1800">
              <a:latin typeface="Titillium Web Light"/>
              <a:ea typeface="Titillium Web Light"/>
              <a:cs typeface="Titillium Web Light"/>
              <a:sym typeface="Titillium Web Light"/>
            </a:endParaRPr>
          </a:p>
          <a:p>
            <a:pPr marL="0" lvl="0" indent="0" algn="l" rtl="0">
              <a:spcBef>
                <a:spcPts val="0"/>
              </a:spcBef>
              <a:spcAft>
                <a:spcPts val="0"/>
              </a:spcAft>
              <a:buClr>
                <a:schemeClr val="dk1"/>
              </a:buClr>
              <a:buSzPts val="1100"/>
              <a:buFont typeface="Arial"/>
              <a:buNone/>
            </a:pPr>
            <a:endParaRPr sz="1800">
              <a:latin typeface="Titillium Web Light"/>
              <a:ea typeface="Titillium Web Light"/>
              <a:cs typeface="Titillium Web Light"/>
              <a:sym typeface="Titillium Web Light"/>
            </a:endParaRPr>
          </a:p>
          <a:p>
            <a:pPr marL="0" lvl="0" indent="0" algn="l" rtl="0">
              <a:spcBef>
                <a:spcPts val="0"/>
              </a:spcBef>
              <a:spcAft>
                <a:spcPts val="0"/>
              </a:spcAft>
              <a:buNone/>
            </a:pPr>
            <a:endParaRPr sz="1800">
              <a:latin typeface="Titillium Web Light"/>
              <a:ea typeface="Titillium Web Light"/>
              <a:cs typeface="Titillium Web Light"/>
              <a:sym typeface="Titillium Web Light"/>
            </a:endParaRPr>
          </a:p>
        </p:txBody>
      </p:sp>
      <p:pic>
        <p:nvPicPr>
          <p:cNvPr id="849" name="Google Shape;849;p19"/>
          <p:cNvPicPr preferRelativeResize="0"/>
          <p:nvPr/>
        </p:nvPicPr>
        <p:blipFill>
          <a:blip r:embed="rId4">
            <a:alphaModFix/>
          </a:blip>
          <a:stretch>
            <a:fillRect/>
          </a:stretch>
        </p:blipFill>
        <p:spPr>
          <a:xfrm>
            <a:off x="2124225" y="1019151"/>
            <a:ext cx="2314575" cy="466725"/>
          </a:xfrm>
          <a:prstGeom prst="rect">
            <a:avLst/>
          </a:prstGeom>
          <a:noFill/>
          <a:ln>
            <a:noFill/>
          </a:ln>
        </p:spPr>
      </p:pic>
      <p:pic>
        <p:nvPicPr>
          <p:cNvPr id="850" name="Google Shape;850;p19"/>
          <p:cNvPicPr preferRelativeResize="0"/>
          <p:nvPr/>
        </p:nvPicPr>
        <p:blipFill>
          <a:blip r:embed="rId5">
            <a:alphaModFix/>
          </a:blip>
          <a:stretch>
            <a:fillRect/>
          </a:stretch>
        </p:blipFill>
        <p:spPr>
          <a:xfrm>
            <a:off x="936900" y="1807926"/>
            <a:ext cx="3992701" cy="558612"/>
          </a:xfrm>
          <a:prstGeom prst="rect">
            <a:avLst/>
          </a:prstGeom>
          <a:noFill/>
          <a:ln>
            <a:noFill/>
          </a:ln>
        </p:spPr>
      </p:pic>
      <p:pic>
        <p:nvPicPr>
          <p:cNvPr id="851" name="Google Shape;851;p19"/>
          <p:cNvPicPr preferRelativeResize="0"/>
          <p:nvPr/>
        </p:nvPicPr>
        <p:blipFill>
          <a:blip r:embed="rId6">
            <a:alphaModFix/>
          </a:blip>
          <a:stretch>
            <a:fillRect/>
          </a:stretch>
        </p:blipFill>
        <p:spPr>
          <a:xfrm>
            <a:off x="951725" y="2959701"/>
            <a:ext cx="3563271" cy="105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857" name="Google Shape;857;p2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Minimizing Cost Function by parameter b</a:t>
            </a:r>
            <a:endParaRPr/>
          </a:p>
        </p:txBody>
      </p:sp>
      <p:pic>
        <p:nvPicPr>
          <p:cNvPr id="858" name="Google Shape;858;p20"/>
          <p:cNvPicPr preferRelativeResize="0"/>
          <p:nvPr/>
        </p:nvPicPr>
        <p:blipFill>
          <a:blip r:embed="rId3">
            <a:alphaModFix/>
          </a:blip>
          <a:stretch>
            <a:fillRect/>
          </a:stretch>
        </p:blipFill>
        <p:spPr>
          <a:xfrm>
            <a:off x="581025" y="821174"/>
            <a:ext cx="7315200" cy="378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864" name="Google Shape;864;p2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Minimizing Cost Function by parameter w</a:t>
            </a:r>
            <a:endParaRPr/>
          </a:p>
        </p:txBody>
      </p:sp>
      <p:pic>
        <p:nvPicPr>
          <p:cNvPr id="865" name="Google Shape;865;p21"/>
          <p:cNvPicPr preferRelativeResize="0"/>
          <p:nvPr/>
        </p:nvPicPr>
        <p:blipFill>
          <a:blip r:embed="rId3">
            <a:alphaModFix/>
          </a:blip>
          <a:stretch>
            <a:fillRect/>
          </a:stretch>
        </p:blipFill>
        <p:spPr>
          <a:xfrm>
            <a:off x="595313" y="811649"/>
            <a:ext cx="7362825" cy="378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71" name="Google Shape;871;p22"/>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Minimizing Cost Function by both parameters</a:t>
            </a:r>
            <a:endParaRPr/>
          </a:p>
        </p:txBody>
      </p:sp>
      <p:pic>
        <p:nvPicPr>
          <p:cNvPr id="872" name="Google Shape;872;p22"/>
          <p:cNvPicPr preferRelativeResize="0"/>
          <p:nvPr/>
        </p:nvPicPr>
        <p:blipFill>
          <a:blip r:embed="rId3">
            <a:alphaModFix/>
          </a:blip>
          <a:stretch>
            <a:fillRect/>
          </a:stretch>
        </p:blipFill>
        <p:spPr>
          <a:xfrm>
            <a:off x="1371100" y="840225"/>
            <a:ext cx="5344024" cy="3822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878" name="Google Shape;878;p23"/>
          <p:cNvSpPr txBox="1">
            <a:spLocks noGrp="1"/>
          </p:cNvSpPr>
          <p:nvPr>
            <p:ph type="title"/>
          </p:nvPr>
        </p:nvSpPr>
        <p:spPr>
          <a:xfrm>
            <a:off x="729000" y="76199"/>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Gradient Descent</a:t>
            </a:r>
            <a:endParaRPr/>
          </a:p>
        </p:txBody>
      </p:sp>
      <p:sp>
        <p:nvSpPr>
          <p:cNvPr id="879" name="Google Shape;879;p23"/>
          <p:cNvSpPr txBox="1">
            <a:spLocks noGrp="1"/>
          </p:cNvSpPr>
          <p:nvPr>
            <p:ph type="title"/>
          </p:nvPr>
        </p:nvSpPr>
        <p:spPr>
          <a:xfrm>
            <a:off x="502050" y="1360275"/>
            <a:ext cx="8450700" cy="8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Since gradient shows the direction of the fastest increase of the function, it is used for iterative updating parameters </a:t>
            </a:r>
            <a:endParaRPr sz="2400">
              <a:latin typeface="Titillium Web Light"/>
              <a:ea typeface="Titillium Web Light"/>
              <a:cs typeface="Titillium Web Light"/>
              <a:sym typeface="Titillium Web Light"/>
            </a:endParaRPr>
          </a:p>
        </p:txBody>
      </p:sp>
      <p:sp>
        <p:nvSpPr>
          <p:cNvPr id="880" name="Google Shape;880;p23"/>
          <p:cNvSpPr/>
          <p:nvPr/>
        </p:nvSpPr>
        <p:spPr>
          <a:xfrm>
            <a:off x="4209300" y="2987913"/>
            <a:ext cx="725400" cy="4794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txBox="1"/>
          <p:nvPr/>
        </p:nvSpPr>
        <p:spPr>
          <a:xfrm>
            <a:off x="1383025" y="4213838"/>
            <a:ext cx="3190500" cy="7164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lt1"/>
              </a:buClr>
              <a:buSzPts val="2400"/>
              <a:buFont typeface="Titillium Web Light"/>
              <a:buChar char="-"/>
            </a:pPr>
            <a:r>
              <a:rPr lang="en" sz="2400">
                <a:solidFill>
                  <a:schemeClr val="lt1"/>
                </a:solidFill>
                <a:latin typeface="Titillium Web Light"/>
                <a:ea typeface="Titillium Web Light"/>
                <a:cs typeface="Titillium Web Light"/>
                <a:sym typeface="Titillium Web Light"/>
              </a:rPr>
              <a:t>learning rate</a:t>
            </a:r>
            <a:endParaRPr/>
          </a:p>
        </p:txBody>
      </p:sp>
      <p:pic>
        <p:nvPicPr>
          <p:cNvPr id="882" name="Google Shape;882;p23"/>
          <p:cNvPicPr preferRelativeResize="0"/>
          <p:nvPr/>
        </p:nvPicPr>
        <p:blipFill>
          <a:blip r:embed="rId3">
            <a:alphaModFix/>
          </a:blip>
          <a:stretch>
            <a:fillRect/>
          </a:stretch>
        </p:blipFill>
        <p:spPr>
          <a:xfrm>
            <a:off x="805200" y="4202375"/>
            <a:ext cx="485303" cy="716400"/>
          </a:xfrm>
          <a:prstGeom prst="rect">
            <a:avLst/>
          </a:prstGeom>
          <a:noFill/>
          <a:ln>
            <a:noFill/>
          </a:ln>
        </p:spPr>
      </p:pic>
      <p:sp>
        <p:nvSpPr>
          <p:cNvPr id="883" name="Google Shape;883;p23"/>
          <p:cNvSpPr txBox="1">
            <a:spLocks noGrp="1"/>
          </p:cNvSpPr>
          <p:nvPr>
            <p:ph type="title"/>
          </p:nvPr>
        </p:nvSpPr>
        <p:spPr>
          <a:xfrm>
            <a:off x="502050" y="772875"/>
            <a:ext cx="4602600" cy="58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latin typeface="Titillium Web Light"/>
                <a:ea typeface="Titillium Web Light"/>
                <a:cs typeface="Titillium Web Light"/>
                <a:sym typeface="Titillium Web Light"/>
              </a:rPr>
              <a:t>Start from some initial values e.g. </a:t>
            </a:r>
            <a:endParaRPr sz="2400">
              <a:latin typeface="Titillium Web Light"/>
              <a:ea typeface="Titillium Web Light"/>
              <a:cs typeface="Titillium Web Light"/>
              <a:sym typeface="Titillium Web Light"/>
            </a:endParaRPr>
          </a:p>
        </p:txBody>
      </p:sp>
      <p:pic>
        <p:nvPicPr>
          <p:cNvPr id="884" name="Google Shape;884;p23"/>
          <p:cNvPicPr preferRelativeResize="0"/>
          <p:nvPr/>
        </p:nvPicPr>
        <p:blipFill>
          <a:blip r:embed="rId4">
            <a:alphaModFix/>
          </a:blip>
          <a:stretch>
            <a:fillRect/>
          </a:stretch>
        </p:blipFill>
        <p:spPr>
          <a:xfrm>
            <a:off x="5181125" y="893549"/>
            <a:ext cx="2114550" cy="466725"/>
          </a:xfrm>
          <a:prstGeom prst="rect">
            <a:avLst/>
          </a:prstGeom>
          <a:noFill/>
          <a:ln>
            <a:noFill/>
          </a:ln>
        </p:spPr>
      </p:pic>
      <p:pic>
        <p:nvPicPr>
          <p:cNvPr id="885" name="Google Shape;885;p23"/>
          <p:cNvPicPr preferRelativeResize="0"/>
          <p:nvPr/>
        </p:nvPicPr>
        <p:blipFill>
          <a:blip r:embed="rId5">
            <a:alphaModFix/>
          </a:blip>
          <a:stretch>
            <a:fillRect/>
          </a:stretch>
        </p:blipFill>
        <p:spPr>
          <a:xfrm>
            <a:off x="605538" y="2306099"/>
            <a:ext cx="3279514" cy="1907751"/>
          </a:xfrm>
          <a:prstGeom prst="rect">
            <a:avLst/>
          </a:prstGeom>
          <a:noFill/>
          <a:ln>
            <a:noFill/>
          </a:ln>
        </p:spPr>
      </p:pic>
      <p:pic>
        <p:nvPicPr>
          <p:cNvPr id="886" name="Google Shape;886;p23"/>
          <p:cNvPicPr preferRelativeResize="0"/>
          <p:nvPr/>
        </p:nvPicPr>
        <p:blipFill>
          <a:blip r:embed="rId6">
            <a:alphaModFix/>
          </a:blip>
          <a:stretch>
            <a:fillRect/>
          </a:stretch>
        </p:blipFill>
        <p:spPr>
          <a:xfrm>
            <a:off x="5611500" y="2306100"/>
            <a:ext cx="2654375" cy="2547925"/>
          </a:xfrm>
          <a:prstGeom prst="rect">
            <a:avLst/>
          </a:prstGeom>
          <a:noFill/>
          <a:ln>
            <a:noFill/>
          </a:ln>
        </p:spPr>
      </p:pic>
      <p:sp>
        <p:nvSpPr>
          <p:cNvPr id="887" name="Google Shape;887;p23"/>
          <p:cNvSpPr/>
          <p:nvPr/>
        </p:nvSpPr>
        <p:spPr>
          <a:xfrm>
            <a:off x="8005901" y="4286926"/>
            <a:ext cx="485293" cy="479403"/>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8158301" y="3753526"/>
            <a:ext cx="485293" cy="479403"/>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7472501" y="4134526"/>
            <a:ext cx="485293" cy="479403"/>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819</Words>
  <Application>Microsoft Macintosh PowerPoint</Application>
  <PresentationFormat>On-screen Show (16:9)</PresentationFormat>
  <Paragraphs>182</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Titillium Web ExtraLight</vt:lpstr>
      <vt:lpstr>Arial</vt:lpstr>
      <vt:lpstr>Titillium Web Light</vt:lpstr>
      <vt:lpstr>Titillium Web</vt:lpstr>
      <vt:lpstr>Thaliard template</vt:lpstr>
      <vt:lpstr>Data Science Camp </vt:lpstr>
      <vt:lpstr>This Lesson </vt:lpstr>
      <vt:lpstr>Linear regression with one variable </vt:lpstr>
      <vt:lpstr>PowerPoint Presentation</vt:lpstr>
      <vt:lpstr>Cost Function</vt:lpstr>
      <vt:lpstr>Minimizing Cost Function by parameter b</vt:lpstr>
      <vt:lpstr>Minimizing Cost Function by parameter w</vt:lpstr>
      <vt:lpstr>Minimizing Cost Function by both parameters</vt:lpstr>
      <vt:lpstr>Gradient Descent</vt:lpstr>
      <vt:lpstr>Gradient Descent Visualization</vt:lpstr>
      <vt:lpstr>Gradient Descent Visualization</vt:lpstr>
      <vt:lpstr>Gradient Descent Visualization</vt:lpstr>
      <vt:lpstr>Gradient Descent Visualization</vt:lpstr>
      <vt:lpstr>Gradient Descent Visualization</vt:lpstr>
      <vt:lpstr>Derivatives In Gradient Descent </vt:lpstr>
      <vt:lpstr>For linear regression the surface is convex and always  has only one global minimum  The described approach also called Batch Gradient descent that means to consider ALL samples at every iteration </vt:lpstr>
      <vt:lpstr>Features Normalization </vt:lpstr>
      <vt:lpstr> Check the process converges</vt:lpstr>
      <vt:lpstr> Multiple Features </vt:lpstr>
      <vt:lpstr> Multiple Features Notation</vt:lpstr>
      <vt:lpstr>Multiple Features Hypothesis and Cost Function</vt:lpstr>
      <vt:lpstr> Gradient Descent for Multiple Features </vt:lpstr>
      <vt:lpstr>Cost Function Implementation</vt:lpstr>
      <vt:lpstr>Cost function  implementation</vt:lpstr>
      <vt:lpstr>Cost Function Derivative Expression </vt:lpstr>
      <vt:lpstr>Cost Function Derivatives  Implementation</vt:lpstr>
      <vt:lpstr>Ridge regression Normal equation Polynomial regression </vt:lpstr>
      <vt:lpstr>Overfitting in regression </vt:lpstr>
      <vt:lpstr>Overfitting in logistic regression</vt:lpstr>
      <vt:lpstr>Regularization Ridge</vt:lpstr>
      <vt:lpstr>Regularization Lasso</vt:lpstr>
      <vt:lpstr>Normal Equation (Analytic Solution ) </vt:lpstr>
      <vt:lpstr>Normal Equation For Linear Regression </vt:lpstr>
      <vt:lpstr>Polynomial Regression</vt:lpstr>
      <vt:lpstr>Home Task</vt:lpstr>
      <vt:lpstr>Learn more</vt:lpstr>
      <vt:lpstr>Logistic Regression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Camp </dc:title>
  <cp:lastModifiedBy>Oleksiy Tsebriy</cp:lastModifiedBy>
  <cp:revision>1</cp:revision>
  <dcterms:modified xsi:type="dcterms:W3CDTF">2023-10-19T14:16:08Z</dcterms:modified>
</cp:coreProperties>
</file>